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CC00FF"/>
    <a:srgbClr val="CCFFFF"/>
    <a:srgbClr val="FF00FF"/>
    <a:srgbClr val="FF3399"/>
    <a:srgbClr val="FFFFCC"/>
    <a:srgbClr val="CCFFCC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348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45EE6B31-1AEB-4771-AF35-736B6847B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9CCFDDC-01C5-4F53-9491-BE1910ED7A12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87E4F3A-D7B0-431B-A536-1FE8F2E82A82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44A91-2092-4AB1-9768-C7E3A5A06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D7218-9823-4884-A2A5-868AA0712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7678-4308-4216-B4C1-CCE8B7584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90D6-626B-4422-8427-587FC69B1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F9DD3-B66F-4094-9E2F-0872FE303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F54F3-B54E-4370-B2C3-D1236D29F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387D-81CD-4044-8A5A-20729B76A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A7DD-0B55-4288-8B33-56000AA39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8574-F37D-4B27-9554-89AA2FEB9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F733E-10A2-4C22-92DD-DC4EE7BA8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A44EB-82D3-4F3A-A036-EFAE70F1A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sndAc>
      <p:stSnd>
        <p:snd r:embed="rId1" name="воробей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98D5F5F5-303A-4B0F-83DB-91F33888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sndAc>
      <p:stSnd>
        <p:snd r:embed="rId13" name="воробей"/>
      </p:stSnd>
    </p:sndAc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nicball.net/images/wash.jpg" TargetMode="Externa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2.wav"/><Relationship Id="rId6" Type="http://schemas.openxmlformats.org/officeDocument/2006/relationships/image" Target="../media/image31.jpeg"/><Relationship Id="rId5" Type="http://schemas.openxmlformats.org/officeDocument/2006/relationships/hyperlink" Target="http://photos3.fotosearch.com/bthumb/CSP/CSP583/k5830103.jpg" TargetMode="Externa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olezhonchik/pic/000414rh/s640x480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5.wav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ent-live.philips.ru/upload/8303108381202441220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aby-scool.narod.ru/media/img/zagadki/svin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7.wav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8.wav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st.altayfs.ru/Konsultacii-specialistov--4_1_clip_image010.jpg" TargetMode="Externa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9.wav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8.wav"/><Relationship Id="rId7" Type="http://schemas.openxmlformats.org/officeDocument/2006/relationships/image" Target="../media/image5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hyperlink" Target="http://www.medknow.ru/Mediafiles/Images/seg/3/_eb7e99d681320edbafcdcf1ab8f1b504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0.wav"/><Relationship Id="rId6" Type="http://schemas.openxmlformats.org/officeDocument/2006/relationships/image" Target="../media/image53.gif"/><Relationship Id="rId5" Type="http://schemas.openxmlformats.org/officeDocument/2006/relationships/image" Target="../media/image56.gif"/><Relationship Id="rId4" Type="http://schemas.openxmlformats.org/officeDocument/2006/relationships/hyperlink" Target="http://www.je-gagne.net/images/zaba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s.cdn1.123rf.com/168nwm/isselee/isselee0705/isselee070500203/925775-n-----------nzn------------------n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1.wav"/><Relationship Id="rId6" Type="http://schemas.openxmlformats.org/officeDocument/2006/relationships/image" Target="../media/image59.png"/><Relationship Id="rId5" Type="http://schemas.openxmlformats.org/officeDocument/2006/relationships/image" Target="../media/image53.gif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2.wav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hyperlink" Target="http://www.andreev.org/albums/Katmai%202/images/83KM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3.wav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4.wav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5.wav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4.jpeg"/><Relationship Id="rId3" Type="http://schemas.openxmlformats.org/officeDocument/2006/relationships/hyperlink" Target="http://savepic.su/269453.jpg" TargetMode="External"/><Relationship Id="rId7" Type="http://schemas.openxmlformats.org/officeDocument/2006/relationships/hyperlink" Target="http://www.plants-and-animals.ru/images/articles/piatn_olen2.jpg" TargetMode="External"/><Relationship Id="rId12" Type="http://schemas.openxmlformats.org/officeDocument/2006/relationships/hyperlink" Target="http://www.adkinsbeeremoval.com/bee-id-chart/Yellow%20Jacket.jpg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3.png"/><Relationship Id="rId1" Type="http://schemas.openxmlformats.org/officeDocument/2006/relationships/audio" Target="../media/audio36.wav"/><Relationship Id="rId6" Type="http://schemas.openxmlformats.org/officeDocument/2006/relationships/image" Target="../media/image70.gif"/><Relationship Id="rId11" Type="http://schemas.openxmlformats.org/officeDocument/2006/relationships/image" Target="../media/image73.jpeg"/><Relationship Id="rId5" Type="http://schemas.openxmlformats.org/officeDocument/2006/relationships/hyperlink" Target="http://s7.rimg.info/18a6c50922ff7fcd087f37c865ba1f4d.gif" TargetMode="External"/><Relationship Id="rId15" Type="http://schemas.openxmlformats.org/officeDocument/2006/relationships/image" Target="../media/image75.jpeg"/><Relationship Id="rId10" Type="http://schemas.openxmlformats.org/officeDocument/2006/relationships/hyperlink" Target="http://img-fotki.yandex.ru/get/6/hospes.0/0_316a_cff8a6a9_XL" TargetMode="External"/><Relationship Id="rId4" Type="http://schemas.openxmlformats.org/officeDocument/2006/relationships/image" Target="../media/image69.jpeg"/><Relationship Id="rId9" Type="http://schemas.openxmlformats.org/officeDocument/2006/relationships/image" Target="../media/image72.gif"/><Relationship Id="rId14" Type="http://schemas.openxmlformats.org/officeDocument/2006/relationships/hyperlink" Target="http://cs1536.vkontakte.ru/u17544119/a_751eba18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820/29854901.80/0_70f8b_920d413e_XL" TargetMode="External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7.wav"/><Relationship Id="rId6" Type="http://schemas.openxmlformats.org/officeDocument/2006/relationships/image" Target="../media/image77.jpeg"/><Relationship Id="rId5" Type="http://schemas.openxmlformats.org/officeDocument/2006/relationships/hyperlink" Target="http://www.alport.lg.ua/modules/coppermine/albums/userpics/10093/normal_%C8%E7%EC%E5%ED%E5%ED%E8%E5%20%F0%E0%E7%EC%E5%F0%E0%20P5265348~0.JPG" TargetMode="External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rest.ru/images/collection/00496/771/original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8.wav"/><Relationship Id="rId6" Type="http://schemas.openxmlformats.org/officeDocument/2006/relationships/image" Target="../media/image81.png"/><Relationship Id="rId5" Type="http://schemas.openxmlformats.org/officeDocument/2006/relationships/image" Target="../media/image80.gif"/><Relationship Id="rId4" Type="http://schemas.openxmlformats.org/officeDocument/2006/relationships/image" Target="../media/image7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9.wav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-color.com/image/coloring/animals/001/mouse/mouse-picture-color.png" TargetMode="Externa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hyperlink" Target="http://farm4.static.flickr.com/3250/2832633602_26105b02b9_o.jp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lib.ru/bib/texts/e/ekimcheva/nasekom/img/pauk.jpg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Relationship Id="rId6" Type="http://schemas.openxmlformats.org/officeDocument/2006/relationships/image" Target="../media/image10.jpeg"/><Relationship Id="rId5" Type="http://schemas.openxmlformats.org/officeDocument/2006/relationships/hyperlink" Target="http://www.reevil.ru/_ph/55/2/894163436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ainfantil.com/images/articulos/1400/1455/001.jpg" TargetMode="Externa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414/9059424.3d/0_5b804_e298eccf_-1-S" TargetMode="Externa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wav"/><Relationship Id="rId6" Type="http://schemas.openxmlformats.org/officeDocument/2006/relationships/image" Target="../media/image17.jpeg"/><Relationship Id="rId5" Type="http://schemas.openxmlformats.org/officeDocument/2006/relationships/hyperlink" Target="http://www.moy-rebenok.ru/_files/photo/photo_111048.jpg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sunnyflavors.webasyst.net/shop/products_pictures/%D0%90%D1%80%D0%B1%D1%83%D0%B7_enl.jpg" TargetMode="External"/><Relationship Id="rId7" Type="http://schemas.openxmlformats.org/officeDocument/2006/relationships/hyperlink" Target="http://pics.livejournal.com/baby_vivienne/pic/002gb01s/s640x480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wav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openxmlformats.org/officeDocument/2006/relationships/hyperlink" Target="http://img3.imgbb.ru/e/d/c/edc086d0acf5ff06e0c71e674c5812fc_h.jpg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://nattik.ru/wp-content/uploads/2010/01/gonki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mazone.pl/media/54826/paso%C5%BCyty.jpg" TargetMode="Externa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0.wav"/><Relationship Id="rId6" Type="http://schemas.openxmlformats.org/officeDocument/2006/relationships/image" Target="../media/image25.jpeg"/><Relationship Id="rId5" Type="http://schemas.openxmlformats.org/officeDocument/2006/relationships/hyperlink" Target="http://www.zoj.kz/uploads/posts/2010-04/1271239719_dreamstime_7458419_resize.jpg" TargetMode="Externa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1.wav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hyperlink" Target="http://scienceblog.ru/wp-content/uploads/d0b3d180d18fd0b7d0bdd18bd0b5-d180d183d0bad0b8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0048" y="6694502"/>
            <a:ext cx="6665414" cy="865173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5400" b="1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потешки</a:t>
            </a:r>
            <a:r>
              <a:rPr lang="ru-RU" sz="5400" b="1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для деток</a:t>
            </a:r>
          </a:p>
        </p:txBody>
      </p:sp>
      <p:pic>
        <p:nvPicPr>
          <p:cNvPr id="4" name="потешки">
            <a:hlinkClick r:id="" action="ppaction://media"/>
          </p:cNvPr>
          <p:cNvPicPr>
            <a:picLocks noRot="1" noChangeAspect="1"/>
          </p:cNvPicPr>
          <p:nvPr>
            <a:wavAudioFile r:embed="rId1" name="потешки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2688" y="5565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>
    <p:sndAc>
      <p:stSnd>
        <p:snd r:embed="rId1" name="потешки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5397502" y="1851011"/>
            <a:ext cx="4143404" cy="1466299"/>
          </a:xfrm>
          <a:prstGeom prst="rect">
            <a:avLst/>
          </a:prstGeom>
          <a:ln>
            <a:solidFill>
              <a:srgbClr val="FF3399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>
                <a:solidFill>
                  <a:srgbClr val="FF3399"/>
                </a:solidFill>
              </a:rPr>
              <a:t>Ладушки, ладушки,</a:t>
            </a:r>
          </a:p>
          <a:p>
            <a:r>
              <a:rPr lang="ru-RU" sz="2400" b="1">
                <a:solidFill>
                  <a:srgbClr val="FF3399"/>
                </a:solidFill>
              </a:rPr>
              <a:t>С мылом моем лапушки.</a:t>
            </a:r>
          </a:p>
          <a:p>
            <a:r>
              <a:rPr lang="ru-RU" sz="2400" b="1">
                <a:solidFill>
                  <a:srgbClr val="FF3399"/>
                </a:solidFill>
              </a:rPr>
              <a:t>Чистые ладошки,</a:t>
            </a:r>
          </a:p>
          <a:p>
            <a:r>
              <a:rPr lang="ru-RU" sz="2400" b="1">
                <a:solidFill>
                  <a:srgbClr val="FF3399"/>
                </a:solidFill>
              </a:rPr>
              <a:t>Вот вам хлеб и ложки.</a:t>
            </a:r>
          </a:p>
        </p:txBody>
      </p:sp>
      <p:pic>
        <p:nvPicPr>
          <p:cNvPr id="12292" name="Picture 4" descr="Картинка 244 из 613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42" y="1279507"/>
            <a:ext cx="4429156" cy="3786214"/>
          </a:xfrm>
          <a:prstGeom prst="ellipse">
            <a:avLst/>
          </a:prstGeom>
          <a:noFill/>
          <a:ln>
            <a:solidFill>
              <a:srgbClr val="FF339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294" name="Picture 6" descr="Картинка 17 из 2010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0378" y="3779837"/>
            <a:ext cx="4004320" cy="2661698"/>
          </a:xfrm>
          <a:prstGeom prst="ellipse">
            <a:avLst/>
          </a:prstGeom>
          <a:noFill/>
          <a:ln>
            <a:solidFill>
              <a:srgbClr val="FF3399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ладушки">
            <a:hlinkClick r:id="" action="ppaction://media"/>
          </p:cNvPr>
          <p:cNvPicPr>
            <a:picLocks noRot="1" noChangeAspect="1"/>
          </p:cNvPicPr>
          <p:nvPr>
            <a:wavAudioFile r:embed="rId1" name="ладушки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7000">
    <p:sndAc>
      <p:stSnd>
        <p:snd r:embed="rId1" name="ладушки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253966" y="1208069"/>
            <a:ext cx="3143272" cy="21534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Водичка-водичка, </a:t>
            </a:r>
          </a:p>
          <a:p>
            <a:r>
              <a:rPr lang="ru-RU">
                <a:solidFill>
                  <a:srgbClr val="0000FF"/>
                </a:solidFill>
              </a:rPr>
              <a:t>Умой Аринино личико, </a:t>
            </a:r>
          </a:p>
          <a:p>
            <a:r>
              <a:rPr lang="ru-RU">
                <a:solidFill>
                  <a:srgbClr val="0000FF"/>
                </a:solidFill>
              </a:rPr>
              <a:t>Аринушка кушала кашку, </a:t>
            </a:r>
          </a:p>
          <a:p>
            <a:r>
              <a:rPr lang="ru-RU">
                <a:solidFill>
                  <a:srgbClr val="0000FF"/>
                </a:solidFill>
              </a:rPr>
              <a:t>Испачкала мордашку. </a:t>
            </a:r>
          </a:p>
          <a:p>
            <a:r>
              <a:rPr lang="ru-RU">
                <a:solidFill>
                  <a:srgbClr val="0000FF"/>
                </a:solidFill>
              </a:rPr>
              <a:t>Чтобы девочка была </a:t>
            </a:r>
          </a:p>
          <a:p>
            <a:r>
              <a:rPr lang="ru-RU">
                <a:solidFill>
                  <a:srgbClr val="0000FF"/>
                </a:solidFill>
              </a:rPr>
              <a:t>Самой чистенькой всегда, </a:t>
            </a:r>
          </a:p>
          <a:p>
            <a:r>
              <a:rPr lang="ru-RU">
                <a:solidFill>
                  <a:srgbClr val="0000FF"/>
                </a:solidFill>
              </a:rPr>
              <a:t>Помоги, водичка, </a:t>
            </a:r>
          </a:p>
          <a:p>
            <a:r>
              <a:rPr lang="ru-RU">
                <a:solidFill>
                  <a:srgbClr val="0000FF"/>
                </a:solidFill>
              </a:rPr>
              <a:t>Умыть Аринино личико.</a:t>
            </a:r>
          </a:p>
        </p:txBody>
      </p:sp>
      <p:pic>
        <p:nvPicPr>
          <p:cNvPr id="3" name="Рисунок 2" descr="Photo-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2938" y="2851150"/>
            <a:ext cx="2894012" cy="3857625"/>
          </a:xfrm>
          <a:prstGeom prst="rect">
            <a:avLst/>
          </a:prstGeom>
          <a:solidFill>
            <a:srgbClr val="CCFFFF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4" name="Рисунок 3" descr="DSC00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3313" y="1279525"/>
            <a:ext cx="3692525" cy="4922838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5" name="водичка">
            <a:hlinkClick r:id="" action="ppaction://media"/>
          </p:cNvPr>
          <p:cNvPicPr>
            <a:picLocks noRot="1" noChangeAspect="1"/>
          </p:cNvPicPr>
          <p:nvPr>
            <a:wavAudioFile r:embed="rId1" name="водичка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087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5000">
    <p:sndAc>
      <p:stSnd>
        <p:snd r:embed="rId1" name="водичк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536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Картинка 6 из 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125" y="142240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6842" y="1708135"/>
            <a:ext cx="5000660" cy="1237262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Поворачивая голову малыша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280" y="3351209"/>
            <a:ext cx="4929222" cy="2246769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Мешу, мешу тесто.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Есть в печке место.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Пеку, пеку каравай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Головоньку - валяй,</a:t>
            </a:r>
          </a:p>
          <a:p>
            <a:pPr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Times New Roman" pitchFamily="18" charset="0"/>
              </a:rPr>
              <a:t>валяй. 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тесто">
            <a:hlinkClick r:id="" action="ppaction://media"/>
          </p:cNvPr>
          <p:cNvPicPr>
            <a:picLocks noRot="1" noChangeAspect="1"/>
          </p:cNvPicPr>
          <p:nvPr>
            <a:wavAudioFile r:embed="rId1" name="тесто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тесто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2065338"/>
            <a:ext cx="4754563" cy="13239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Тяни холсты.</a:t>
            </a:r>
            <a:endParaRPr lang="ru-RU" sz="2000" b="1">
              <a:solidFill>
                <a:srgbClr val="00B050"/>
              </a:solidFill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Холсты просты.</a:t>
            </a:r>
            <a:endParaRPr lang="ru-RU" sz="2000" b="1">
              <a:solidFill>
                <a:srgbClr val="00B050"/>
              </a:solidFill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Тяни, тяни, потягивай,</a:t>
            </a:r>
            <a:endParaRPr lang="ru-RU" sz="2000" b="1">
              <a:solidFill>
                <a:srgbClr val="00B050"/>
              </a:solidFill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Поперёк, поперёк перекладывай.</a:t>
            </a:r>
            <a:endParaRPr lang="ru-RU" sz="2000" b="1">
              <a:solidFill>
                <a:srgbClr val="00B050"/>
              </a:solidFill>
            </a:endParaRPr>
          </a:p>
        </p:txBody>
      </p:sp>
      <p:pic>
        <p:nvPicPr>
          <p:cNvPr id="14339" name="Picture 4" descr="http://mystork.net/images/stories/imgstatti/massag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450" y="2065338"/>
            <a:ext cx="5464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0" y="4565650"/>
            <a:ext cx="4611688" cy="13811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00FF"/>
                </a:solidFill>
              </a:rPr>
              <a:t>Ариночку тяну, </a:t>
            </a:r>
            <a:br>
              <a:rPr lang="ru-RU" b="1">
                <a:solidFill>
                  <a:srgbClr val="CC00FF"/>
                </a:solidFill>
              </a:rPr>
            </a:br>
            <a:r>
              <a:rPr lang="ru-RU" b="1">
                <a:solidFill>
                  <a:srgbClr val="CC00FF"/>
                </a:solidFill>
              </a:rPr>
              <a:t>Рыбку ловлю, </a:t>
            </a:r>
            <a:br>
              <a:rPr lang="ru-RU" b="1">
                <a:solidFill>
                  <a:srgbClr val="CC00FF"/>
                </a:solidFill>
              </a:rPr>
            </a:br>
            <a:r>
              <a:rPr lang="ru-RU" b="1">
                <a:solidFill>
                  <a:srgbClr val="CC00FF"/>
                </a:solidFill>
              </a:rPr>
              <a:t>Ловись, ловись, рыбка, </a:t>
            </a:r>
            <a:br>
              <a:rPr lang="ru-RU" b="1">
                <a:solidFill>
                  <a:srgbClr val="CC00FF"/>
                </a:solidFill>
              </a:rPr>
            </a:br>
            <a:r>
              <a:rPr lang="ru-RU" b="1">
                <a:solidFill>
                  <a:srgbClr val="CC00FF"/>
                </a:solidFill>
              </a:rPr>
              <a:t>Маленькая и большая! </a:t>
            </a:r>
          </a:p>
          <a:p>
            <a:r>
              <a:rPr lang="ru-RU" b="1">
                <a:solidFill>
                  <a:srgbClr val="CC00FF"/>
                </a:solidFill>
              </a:rPr>
              <a:t> 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0" y="6065838"/>
            <a:ext cx="10080625" cy="6080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CC00FF"/>
                </a:solidFill>
              </a:rPr>
              <a:t>На словах последней строчки руки малыша разводят широко в стороны.</a:t>
            </a:r>
          </a:p>
          <a:p>
            <a:pPr algn="ctr"/>
            <a:r>
              <a:rPr lang="ru-RU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4098" y="1208069"/>
            <a:ext cx="7373685" cy="7220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Тянем поочерёдно ручки: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холсты">
            <a:hlinkClick r:id="" action="ppaction://media"/>
          </p:cNvPr>
          <p:cNvPicPr>
            <a:picLocks noRot="1" noChangeAspect="1"/>
          </p:cNvPicPr>
          <p:nvPr>
            <a:wavAudioFile r:embed="rId1" name="холсты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5000">
    <p:sndAc>
      <p:stSnd>
        <p:snd r:embed="rId1" name="холсты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25438" y="1208088"/>
            <a:ext cx="8643937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en-GB" sz="2000">
                <a:solidFill>
                  <a:srgbClr val="CC00FF"/>
                </a:solidFill>
              </a:rPr>
              <a:t>Сожмите ручку малыша в </a:t>
            </a:r>
            <a:r>
              <a:rPr lang="en-GB" sz="2000" b="1">
                <a:solidFill>
                  <a:srgbClr val="CC00FF"/>
                </a:solidFill>
              </a:rPr>
              <a:t>кулачок</a:t>
            </a:r>
            <a:r>
              <a:rPr lang="en-GB" sz="2000">
                <a:solidFill>
                  <a:srgbClr val="CC00FF"/>
                </a:solidFill>
              </a:rPr>
              <a:t> и затем повторяйте, легонько </a:t>
            </a:r>
            <a:r>
              <a:rPr lang="en-GB" sz="2000" b="1">
                <a:solidFill>
                  <a:srgbClr val="CC00FF"/>
                </a:solidFill>
              </a:rPr>
              <a:t>постукивая</a:t>
            </a:r>
            <a:r>
              <a:rPr lang="en-GB" sz="2000">
                <a:solidFill>
                  <a:srgbClr val="CC00FF"/>
                </a:solidFill>
              </a:rPr>
              <a:t> </a:t>
            </a:r>
            <a:endParaRPr lang="en-GB" sz="2400">
              <a:solidFill>
                <a:srgbClr val="CC00FF"/>
              </a:solidFill>
            </a:endParaRPr>
          </a:p>
          <a:p>
            <a:pPr eaLnBrk="0"/>
            <a:endParaRPr lang="ru-RU" sz="2000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Вьюшки, вьюшки,</a:t>
            </a:r>
            <a:endParaRPr lang="ru-RU" sz="2000" b="1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Вьюшки вью,</a:t>
            </a:r>
            <a:endParaRPr lang="ru-RU" sz="2000" b="1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Колотушки колочу,</a:t>
            </a:r>
            <a:endParaRPr lang="ru-RU" sz="2000" b="1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Приколачиваю.</a:t>
            </a:r>
            <a:endParaRPr lang="ru-RU" sz="2000" b="1">
              <a:solidFill>
                <a:srgbClr val="CC00CC"/>
              </a:solidFill>
            </a:endParaRPr>
          </a:p>
        </p:txBody>
      </p:sp>
      <p:pic>
        <p:nvPicPr>
          <p:cNvPr id="15363" name="Picture 5" descr="Картинка 39 из 2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750" y="1779588"/>
            <a:ext cx="47863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вьюшки">
            <a:hlinkClick r:id="" action="ppaction://media"/>
          </p:cNvPr>
          <p:cNvPicPr>
            <a:picLocks noRot="1" noChangeAspect="1"/>
          </p:cNvPicPr>
          <p:nvPr>
            <a:wavAudioFile r:embed="rId1" name="вьюшки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087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sndAc>
      <p:stSnd>
        <p:snd r:embed="rId1" name="вьюшки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11188" y="1136650"/>
            <a:ext cx="90725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Чушки, вьюшки, перевьюшки (крутим кулачки друг вокруг друга,) </a:t>
            </a:r>
            <a:endParaRPr lang="ru-RU" sz="2000" b="1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Тимбирлим сидит в кадушке (стучим кулачками друг о друга со стороны ребер ладошек) </a:t>
            </a:r>
            <a:endParaRPr lang="ru-RU" sz="2000" b="1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А мы его по макушке (приближаем ручки малыша к его голове)</a:t>
            </a:r>
            <a:endParaRPr lang="ru-RU" sz="2000" b="1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CC00CC"/>
                </a:solidFill>
                <a:cs typeface="Times New Roman" pitchFamily="18" charset="0"/>
              </a:rPr>
              <a:t>Бац-бац-бац (прикасаемся кулачками к головке) </a:t>
            </a:r>
            <a:endParaRPr lang="ru-RU" sz="2000">
              <a:solidFill>
                <a:srgbClr val="CC00CC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sz="2000"/>
          </a:p>
        </p:txBody>
      </p:sp>
      <p:pic>
        <p:nvPicPr>
          <p:cNvPr id="17412" name="Picture 4" descr="Картинка 98 из 2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4351338"/>
            <a:ext cx="292893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visualrian.ru/thumbnails/00000000052/52966.th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75" y="2779713"/>
            <a:ext cx="335756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чушки">
            <a:hlinkClick r:id="" action="ppaction://media"/>
          </p:cNvPr>
          <p:cNvPicPr>
            <a:picLocks noRot="1" noChangeAspect="1"/>
          </p:cNvPicPr>
          <p:nvPr>
            <a:wavAudioFile r:embed="rId1" name="чушки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чушки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96875" y="1065213"/>
            <a:ext cx="8501063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C00000"/>
                </a:solidFill>
              </a:rPr>
              <a:t>Рельсы, рельсы. (проводим одну, потом другую линии вдоль позвоночника)</a:t>
            </a:r>
          </a:p>
          <a:p>
            <a:r>
              <a:rPr lang="ru-RU" sz="1600">
                <a:solidFill>
                  <a:srgbClr val="C00000"/>
                </a:solidFill>
              </a:rPr>
              <a:t>Шпалы, шпалы. (проводим поперечные линии)</a:t>
            </a:r>
          </a:p>
          <a:p>
            <a:r>
              <a:rPr lang="ru-RU" sz="1600">
                <a:solidFill>
                  <a:srgbClr val="C00000"/>
                </a:solidFill>
              </a:rPr>
              <a:t>Ехал поезд запоздалый. («едем» ладонью по спине)</a:t>
            </a:r>
          </a:p>
          <a:p>
            <a:r>
              <a:rPr lang="ru-RU" sz="1600">
                <a:solidFill>
                  <a:srgbClr val="C00000"/>
                </a:solidFill>
              </a:rPr>
              <a:t>Из последнего вагона вдруг посыпалось пшено. (стучим по спине пальцами обеих рук)</a:t>
            </a:r>
          </a:p>
          <a:p>
            <a:r>
              <a:rPr lang="ru-RU" sz="1600">
                <a:solidFill>
                  <a:srgbClr val="C00000"/>
                </a:solidFill>
              </a:rPr>
              <a:t>Пришли куры, поклевали. (стучим указательными пальцами)</a:t>
            </a:r>
          </a:p>
          <a:p>
            <a:r>
              <a:rPr lang="ru-RU" sz="1600">
                <a:solidFill>
                  <a:srgbClr val="C00000"/>
                </a:solidFill>
              </a:rPr>
              <a:t>Пришли гуси, пощипали. (щипаем спинку),пришла лисичка, (гладим спинку)</a:t>
            </a:r>
          </a:p>
          <a:p>
            <a:r>
              <a:rPr lang="ru-RU" sz="1600">
                <a:solidFill>
                  <a:srgbClr val="C00000"/>
                </a:solidFill>
              </a:rPr>
              <a:t>Хвостиком помахала.</a:t>
            </a:r>
          </a:p>
          <a:p>
            <a:r>
              <a:rPr lang="ru-RU" sz="1600">
                <a:solidFill>
                  <a:srgbClr val="C00000"/>
                </a:solidFill>
              </a:rPr>
              <a:t>Прошёл слон, («идём» по спине тыльной стороной кулаков)</a:t>
            </a:r>
          </a:p>
          <a:p>
            <a:r>
              <a:rPr lang="ru-RU" sz="1600">
                <a:solidFill>
                  <a:srgbClr val="C00000"/>
                </a:solidFill>
              </a:rPr>
              <a:t>Прошла слониха, («идём» кулаками, но с меньшим усилием)</a:t>
            </a:r>
          </a:p>
          <a:p>
            <a:r>
              <a:rPr lang="ru-RU" sz="1600">
                <a:solidFill>
                  <a:srgbClr val="C00000"/>
                </a:solidFill>
              </a:rPr>
              <a:t>Прошёл маленький слонёнок. («идём» тремя пальцами, сложенными в щепоть)</a:t>
            </a:r>
          </a:p>
          <a:p>
            <a:r>
              <a:rPr lang="ru-RU" sz="1600">
                <a:solidFill>
                  <a:srgbClr val="C00000"/>
                </a:solidFill>
              </a:rPr>
              <a:t>Пришёл директор магазина, («идём» по спине двумя пальцами)</a:t>
            </a:r>
          </a:p>
          <a:p>
            <a:r>
              <a:rPr lang="ru-RU" sz="1600">
                <a:solidFill>
                  <a:srgbClr val="C00000"/>
                </a:solidFill>
              </a:rPr>
              <a:t>Всё разгладил, всё расчистил. (поглаживаем спину ладонями вверх-вниз)</a:t>
            </a:r>
          </a:p>
          <a:p>
            <a:r>
              <a:rPr lang="ru-RU" sz="1600">
                <a:solidFill>
                  <a:srgbClr val="C00000"/>
                </a:solidFill>
              </a:rPr>
              <a:t>Поставил стол, (изображаем стол кулаком)</a:t>
            </a:r>
          </a:p>
          <a:p>
            <a:r>
              <a:rPr lang="ru-RU" sz="1600">
                <a:solidFill>
                  <a:srgbClr val="C00000"/>
                </a:solidFill>
              </a:rPr>
              <a:t>Стул, (стул — щепотью)</a:t>
            </a:r>
          </a:p>
          <a:p>
            <a:r>
              <a:rPr lang="ru-RU" sz="1600">
                <a:solidFill>
                  <a:srgbClr val="C00000"/>
                </a:solidFill>
              </a:rPr>
              <a:t>Печатную машинку. (печатную машинку — пальцем)</a:t>
            </a:r>
          </a:p>
          <a:p>
            <a:r>
              <a:rPr lang="ru-RU" sz="1600">
                <a:solidFill>
                  <a:srgbClr val="C00000"/>
                </a:solidFill>
              </a:rPr>
              <a:t>Стал печатать: («печатаем» по спине пальцами)  жене и дочке, </a:t>
            </a:r>
          </a:p>
          <a:p>
            <a:r>
              <a:rPr lang="ru-RU" sz="1600">
                <a:solidFill>
                  <a:srgbClr val="C00000"/>
                </a:solidFill>
              </a:rPr>
              <a:t>Дзинь-точка. (на этих словах каждый раз щекочем бочок)</a:t>
            </a:r>
          </a:p>
          <a:p>
            <a:r>
              <a:rPr lang="ru-RU" sz="1600">
                <a:solidFill>
                  <a:srgbClr val="C00000"/>
                </a:solidFill>
              </a:rPr>
              <a:t>Шлю вам чулочки,  Дзинь-точка.</a:t>
            </a:r>
          </a:p>
          <a:p>
            <a:r>
              <a:rPr lang="ru-RU" sz="1600">
                <a:solidFill>
                  <a:srgbClr val="C00000"/>
                </a:solidFill>
              </a:rPr>
              <a:t>Прочитал, (водим пальцем, как будто читаем)</a:t>
            </a:r>
          </a:p>
          <a:p>
            <a:r>
              <a:rPr lang="ru-RU" sz="1600">
                <a:solidFill>
                  <a:srgbClr val="C00000"/>
                </a:solidFill>
              </a:rPr>
              <a:t>Помял, разгладил, (щипаем, а затем поглаживаем спинку)</a:t>
            </a:r>
          </a:p>
          <a:p>
            <a:r>
              <a:rPr lang="ru-RU" sz="1600">
                <a:solidFill>
                  <a:srgbClr val="C00000"/>
                </a:solidFill>
              </a:rPr>
              <a:t>Прочитал, помял, разгладил, сложил, </a:t>
            </a:r>
          </a:p>
          <a:p>
            <a:r>
              <a:rPr lang="ru-RU" sz="1600">
                <a:solidFill>
                  <a:srgbClr val="C00000"/>
                </a:solidFill>
              </a:rPr>
              <a:t>Отправил. («кладем письмо» за шиворот)</a:t>
            </a:r>
          </a:p>
        </p:txBody>
      </p:sp>
      <p:pic>
        <p:nvPicPr>
          <p:cNvPr id="18436" name="Picture 4" descr="http://4.bp.blogspot.com/_SiV0DjazIdI/SjJAzHbP4mI/AAAAAAAAAA8/RAJQ6LJIW6Q/s400/big_5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00" y="4422775"/>
            <a:ext cx="34893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оезд">
            <a:hlinkClick r:id="" action="ppaction://media"/>
          </p:cNvPr>
          <p:cNvPicPr>
            <a:picLocks noRot="1" noChangeAspect="1"/>
          </p:cNvPicPr>
          <p:nvPr>
            <a:wavAudioFile r:embed="rId1" name="поезд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8000">
    <p:sndAc>
      <p:stSnd>
        <p:snd r:embed="rId1" name="поезд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682750" y="1065213"/>
            <a:ext cx="6734175" cy="1524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Посмотрите, дождь полил и щеночка намочил.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(поглаживание по спине)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Он бежит к себе домой весь до ниточки сырой.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(поколачивание пальчиками)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АВ АВ АВ</a:t>
            </a:r>
          </a:p>
        </p:txBody>
      </p:sp>
      <p:pic>
        <p:nvPicPr>
          <p:cNvPr id="19460" name="Picture 4" descr="Картинка 20 из 16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25" y="2779713"/>
            <a:ext cx="50768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lib.rus.ec/i/15/279515/i_03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2014" y="4137027"/>
            <a:ext cx="2724150" cy="17145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щенок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000" y="5351463"/>
            <a:ext cx="1724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щенок">
            <a:hlinkClick r:id="" action="ppaction://media"/>
          </p:cNvPr>
          <p:cNvPicPr>
            <a:picLocks noRot="1" noChangeAspect="1"/>
          </p:cNvPicPr>
          <p:nvPr>
            <a:wavAudioFile r:embed="rId1" name="щенок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98000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щено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1065213"/>
            <a:ext cx="6826250" cy="13811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Посмотрите, дождь полил воробьишку намочил. </a:t>
            </a:r>
          </a:p>
          <a:p>
            <a:pPr algn="ctr"/>
            <a:r>
              <a:rPr lang="ru-RU" b="1">
                <a:solidFill>
                  <a:srgbClr val="0000FF"/>
                </a:solidFill>
              </a:rPr>
              <a:t>(растирание по кругу ладошками) </a:t>
            </a:r>
          </a:p>
          <a:p>
            <a:pPr algn="ctr"/>
            <a:r>
              <a:rPr lang="ru-RU" b="1">
                <a:solidFill>
                  <a:srgbClr val="0000FF"/>
                </a:solidFill>
              </a:rPr>
              <a:t>Он летит к себе домой весь до ниточки сырой. </a:t>
            </a:r>
          </a:p>
          <a:p>
            <a:pPr algn="ctr"/>
            <a:r>
              <a:rPr lang="ru-RU" b="1">
                <a:solidFill>
                  <a:srgbClr val="0000FF"/>
                </a:solidFill>
              </a:rPr>
              <a:t>("бег" пальчиками) </a:t>
            </a:r>
          </a:p>
          <a:p>
            <a:pPr algn="ctr"/>
            <a:r>
              <a:rPr lang="ru-RU" b="1">
                <a:solidFill>
                  <a:srgbClr val="0000FF"/>
                </a:solidFill>
              </a:rPr>
              <a:t>ЧИВ ЧИВ ЧИВ</a:t>
            </a:r>
          </a:p>
        </p:txBody>
      </p:sp>
      <p:pic>
        <p:nvPicPr>
          <p:cNvPr id="20484" name="Picture 4" descr="Картинка 15 из 184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0063" y="2351088"/>
            <a:ext cx="3325812" cy="44275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488" name="Picture 8" descr="http://t3.gstatic.com/images?q=tbn:ANd9GcRdK_60fZBN3KKbDnZP-5o-PK1htfPIdaBAg1dKvOX4_V5yYq1J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842" y="3636961"/>
            <a:ext cx="2357454" cy="2612016"/>
          </a:xfrm>
          <a:prstGeom prst="ellipse">
            <a:avLst/>
          </a:prstGeom>
          <a:noFill/>
        </p:spPr>
      </p:pic>
      <p:pic>
        <p:nvPicPr>
          <p:cNvPr id="6" name="Рисунок 5" descr="дождь3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8100" y="993775"/>
            <a:ext cx="36925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воробей">
            <a:hlinkClick r:id="" action="ppaction://media"/>
          </p:cNvPr>
          <p:cNvPicPr>
            <a:picLocks noRot="1" noChangeAspect="1"/>
          </p:cNvPicPr>
          <p:nvPr>
            <a:wavAudioFile r:embed="rId1" name="воробей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sndAc>
      <p:stSnd>
        <p:snd r:embed="rId3" name="воробей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789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54000" y="1208088"/>
            <a:ext cx="6162675" cy="13811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Посмотрите, дождь полил, лягушонка намочил. </a:t>
            </a:r>
          </a:p>
          <a:p>
            <a:r>
              <a:rPr lang="ru-RU" b="1">
                <a:solidFill>
                  <a:srgbClr val="0000FF"/>
                </a:solidFill>
              </a:rPr>
              <a:t>(разминание-легкое пощипывание) </a:t>
            </a:r>
          </a:p>
          <a:p>
            <a:r>
              <a:rPr lang="ru-RU" b="1">
                <a:solidFill>
                  <a:srgbClr val="0000FF"/>
                </a:solidFill>
              </a:rPr>
              <a:t>Прыгает к себе домой весь до ниточки сырой. </a:t>
            </a:r>
          </a:p>
          <a:p>
            <a:r>
              <a:rPr lang="ru-RU" b="1">
                <a:solidFill>
                  <a:srgbClr val="0000FF"/>
                </a:solidFill>
              </a:rPr>
              <a:t>(ладошки "прыгают" по спине) </a:t>
            </a:r>
          </a:p>
          <a:p>
            <a:r>
              <a:rPr lang="ru-RU" b="1">
                <a:solidFill>
                  <a:srgbClr val="0000FF"/>
                </a:solidFill>
              </a:rPr>
              <a:t>КВА КВА КВА</a:t>
            </a:r>
          </a:p>
        </p:txBody>
      </p:sp>
      <p:pic>
        <p:nvPicPr>
          <p:cNvPr id="21508" name="Picture 4" descr="http://s54.radikal.ru/i146/0905/f0/21f19f2fe4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270827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Картинка 414 из 3326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75" y="3994150"/>
            <a:ext cx="34909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ождь37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3313" y="1065213"/>
            <a:ext cx="364966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лягушонок">
            <a:hlinkClick r:id="" action="ppaction://media"/>
          </p:cNvPr>
          <p:cNvPicPr>
            <a:picLocks noRot="1" noChangeAspect="1"/>
          </p:cNvPicPr>
          <p:nvPr>
            <a:wavAudioFile r:embed="rId1" name="лягушонок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69438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8000">
    <p:sndAc>
      <p:stSnd>
        <p:snd r:embed="rId1" name="лягушоно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42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539750" y="3708400"/>
            <a:ext cx="9215438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3399"/>
                </a:solidFill>
              </a:rPr>
              <a:t>Потешки и прибаутки </a:t>
            </a:r>
            <a:r>
              <a:rPr lang="ru-RU" sz="2800"/>
              <a:t>– </a:t>
            </a:r>
            <a:r>
              <a:rPr lang="ru-RU" sz="2800">
                <a:solidFill>
                  <a:srgbClr val="22228B"/>
                </a:solidFill>
              </a:rPr>
              <a:t>это жанр устного народного творчества.</a:t>
            </a:r>
            <a:r>
              <a:rPr lang="ru-RU" sz="2800">
                <a:solidFill>
                  <a:srgbClr val="FF3399"/>
                </a:solidFill>
              </a:rPr>
              <a:t> Потешка </a:t>
            </a:r>
            <a:r>
              <a:rPr lang="ru-RU" sz="2800">
                <a:solidFill>
                  <a:srgbClr val="22228B"/>
                </a:solidFill>
              </a:rPr>
              <a:t>развлекает и развивает малыша. Она учит маленького ребенка понимать человеческую речь и выполнять различные движения, которыми руководит слово. Слово в</a:t>
            </a:r>
            <a:r>
              <a:rPr lang="ru-RU" sz="2800">
                <a:solidFill>
                  <a:srgbClr val="FF3399"/>
                </a:solidFill>
              </a:rPr>
              <a:t> потешке </a:t>
            </a:r>
            <a:r>
              <a:rPr lang="ru-RU" sz="2800">
                <a:solidFill>
                  <a:srgbClr val="22228B"/>
                </a:solidFill>
              </a:rPr>
              <a:t>неразрывно связано с </a:t>
            </a:r>
            <a:r>
              <a:rPr lang="ru-RU" sz="2800">
                <a:solidFill>
                  <a:srgbClr val="00B050"/>
                </a:solidFill>
              </a:rPr>
              <a:t>жестом</a:t>
            </a:r>
            <a:r>
              <a:rPr lang="ru-RU" sz="2800">
                <a:solidFill>
                  <a:srgbClr val="22228B"/>
                </a:solidFill>
              </a:rPr>
              <a:t>. Оно является главным и ведет за собой </a:t>
            </a:r>
            <a:r>
              <a:rPr lang="ru-RU" sz="2800">
                <a:solidFill>
                  <a:srgbClr val="00B050"/>
                </a:solidFill>
              </a:rPr>
              <a:t>жест.</a:t>
            </a:r>
          </a:p>
        </p:txBody>
      </p:sp>
      <p:pic>
        <p:nvPicPr>
          <p:cNvPr id="3075" name="Picture 4" descr="http://i034.radikal.ru/0803/68/be016b28708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250" y="922338"/>
            <a:ext cx="2181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отешки">
            <a:hlinkClick r:id="" action="ppaction://media"/>
          </p:cNvPr>
          <p:cNvPicPr>
            <a:picLocks noRot="1" noChangeAspect="1"/>
          </p:cNvPicPr>
          <p:nvPr>
            <a:wavAudioFile r:embed="rId1" name="потешки"/>
          </p:nvPr>
        </p:nvPicPr>
        <p:blipFill>
          <a:blip r:embed="rId5" cstate="print"/>
          <a:stretch>
            <a:fillRect/>
          </a:stretch>
        </p:blipFill>
        <p:spPr>
          <a:xfrm>
            <a:off x="9612344" y="72548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3000">
    <p:sndAc>
      <p:stSnd>
        <p:snd r:embed="rId1" name="потешки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1136650"/>
            <a:ext cx="10080625" cy="1524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FF"/>
                </a:solidFill>
              </a:rPr>
              <a:t>Ой, ой, ой! Дождь полил и утёнка намочил. </a:t>
            </a:r>
          </a:p>
          <a:p>
            <a:pPr algn="ctr"/>
            <a:r>
              <a:rPr lang="ru-RU" sz="2000" b="1" i="1">
                <a:solidFill>
                  <a:srgbClr val="0000FF"/>
                </a:solidFill>
              </a:rPr>
              <a:t>(вибрация - ладошки "боятся") </a:t>
            </a:r>
          </a:p>
          <a:p>
            <a:pPr algn="ctr"/>
            <a:r>
              <a:rPr lang="ru-RU" sz="2000" b="1" i="1">
                <a:solidFill>
                  <a:srgbClr val="0000FF"/>
                </a:solidFill>
              </a:rPr>
              <a:t>Он идёт к себе домой весь до ниточки сырой. </a:t>
            </a:r>
          </a:p>
          <a:p>
            <a:pPr algn="ctr"/>
            <a:r>
              <a:rPr lang="ru-RU" sz="2000" b="1" i="1">
                <a:solidFill>
                  <a:srgbClr val="0000FF"/>
                </a:solidFill>
              </a:rPr>
              <a:t>("качаются" из стороны в сторону) </a:t>
            </a:r>
          </a:p>
          <a:p>
            <a:pPr algn="ctr"/>
            <a:r>
              <a:rPr lang="ru-RU" sz="2000" b="1" i="1">
                <a:solidFill>
                  <a:srgbClr val="0000FF"/>
                </a:solidFill>
              </a:rPr>
              <a:t>КРЯ, КРЯ, КРЯ</a:t>
            </a:r>
          </a:p>
        </p:txBody>
      </p:sp>
      <p:pic>
        <p:nvPicPr>
          <p:cNvPr id="22532" name="Picture 4" descr="Картинка 15 из 26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66" y="2994019"/>
            <a:ext cx="4071966" cy="371477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Рисунок 4" descr="дождь3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25" y="2851150"/>
            <a:ext cx="52038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утёнок">
            <a:hlinkClick r:id="" action="ppaction://media"/>
          </p:cNvPr>
          <p:cNvPicPr>
            <a:picLocks noRot="1" noChangeAspect="1"/>
          </p:cNvPicPr>
          <p:nvPr>
            <a:wavAudioFile r:embed="rId1" name="утёно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40875" y="69230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7000">
    <p:sndAc>
      <p:stSnd>
        <p:snd r:embed="rId1" name="утёно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55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1136650"/>
            <a:ext cx="10080625" cy="1524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Ой, ой, ой! Дождь полил, медвежонка намочил.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Мишка не боится, (поглаживание по спине)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Мишка топает домой весь до ниточки сырой.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(поглаживание по спине)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У, У, У</a:t>
            </a:r>
          </a:p>
        </p:txBody>
      </p:sp>
      <p:pic>
        <p:nvPicPr>
          <p:cNvPr id="3" name="Рисунок 2" descr="дождь3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325" y="2493963"/>
            <a:ext cx="58293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Картинка 25 из 2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36838"/>
            <a:ext cx="328612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мишка">
            <a:hlinkClick r:id="" action="ppaction://media"/>
          </p:cNvPr>
          <p:cNvPicPr>
            <a:picLocks noRot="1" noChangeAspect="1"/>
          </p:cNvPicPr>
          <p:nvPr>
            <a:wavAudioFile r:embed="rId1" name="мишка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26563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7000">
    <p:sndAc>
      <p:stSnd>
        <p:snd r:embed="rId1" name="мишк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45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0" y="1350963"/>
            <a:ext cx="3214688" cy="1524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solidFill>
                <a:srgbClr val="0000FF"/>
              </a:solidFill>
            </a:endParaRPr>
          </a:p>
          <a:p>
            <a:r>
              <a:rPr lang="ru-RU" sz="2000" b="1">
                <a:solidFill>
                  <a:srgbClr val="0000FF"/>
                </a:solidFill>
              </a:rPr>
              <a:t>Куй, куй, каблучок!</a:t>
            </a:r>
          </a:p>
          <a:p>
            <a:r>
              <a:rPr lang="ru-RU" sz="2000" b="1">
                <a:solidFill>
                  <a:srgbClr val="0000FF"/>
                </a:solidFill>
              </a:rPr>
              <a:t>Подай бабка башмачок.</a:t>
            </a:r>
          </a:p>
          <a:p>
            <a:r>
              <a:rPr lang="ru-RU" sz="2000" b="1">
                <a:solidFill>
                  <a:srgbClr val="0000FF"/>
                </a:solidFill>
              </a:rPr>
              <a:t>Не подашь башмачка —</a:t>
            </a:r>
          </a:p>
          <a:p>
            <a:r>
              <a:rPr lang="ru-RU" sz="2000" b="1">
                <a:solidFill>
                  <a:srgbClr val="0000FF"/>
                </a:solidFill>
              </a:rPr>
              <a:t>Не подкуём каблучка.</a:t>
            </a:r>
          </a:p>
        </p:txBody>
      </p:sp>
      <p:pic>
        <p:nvPicPr>
          <p:cNvPr id="23555" name="Picture 4" descr="http://s46.radikal.ru/i114/0905/c0/86aa8d032b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938" y="1993900"/>
            <a:ext cx="66436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82924" y="1350945"/>
            <a:ext cx="6643734" cy="607539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поколачиваем по пяточке</a:t>
            </a:r>
          </a:p>
        </p:txBody>
      </p:sp>
      <p:pic>
        <p:nvPicPr>
          <p:cNvPr id="7" name="куй-куй">
            <a:hlinkClick r:id="" action="ppaction://media"/>
          </p:cNvPr>
          <p:cNvPicPr>
            <a:picLocks noRot="1" noChangeAspect="1"/>
          </p:cNvPicPr>
          <p:nvPr>
            <a:wavAudioFile r:embed="rId1" name="куй-куй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куй-куй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25438" y="1208088"/>
            <a:ext cx="5429250" cy="1236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</a:rPr>
              <a:t>Ротик мой умеет кушать,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Нос дышать, а ушки слушать,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Глазоньки моргать- моргать, </a:t>
            </a:r>
          </a:p>
          <a:p>
            <a:pPr algn="ctr"/>
            <a:r>
              <a:rPr lang="ru-RU" sz="2000" b="1">
                <a:solidFill>
                  <a:srgbClr val="0000FF"/>
                </a:solidFill>
              </a:rPr>
              <a:t>Ручки - всё хватать-хватать.</a:t>
            </a:r>
          </a:p>
        </p:txBody>
      </p:sp>
      <p:pic>
        <p:nvPicPr>
          <p:cNvPr id="11" name="Рисунок 10" descr="DSCN0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842" y="2565391"/>
            <a:ext cx="5381663" cy="40362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 descr="DSCN2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7568" y="1279507"/>
            <a:ext cx="3929090" cy="52864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отик">
            <a:hlinkClick r:id="" action="ppaction://media"/>
          </p:cNvPr>
          <p:cNvPicPr>
            <a:picLocks noRot="1" noChangeAspect="1"/>
          </p:cNvPicPr>
          <p:nvPr>
            <a:wavAudioFile r:embed="rId1" name="роти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75825" y="69230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роти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75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396875" y="1422400"/>
            <a:ext cx="4071938" cy="1809750"/>
          </a:xfrm>
          <a:prstGeom prst="rect">
            <a:avLst/>
          </a:prstGeom>
          <a:ln w="38100">
            <a:solidFill>
              <a:srgbClr val="FF3399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Стенка, стенка </a:t>
            </a:r>
          </a:p>
          <a:p>
            <a:r>
              <a:rPr lang="ru-RU" sz="2000" b="1">
                <a:solidFill>
                  <a:srgbClr val="0000FF"/>
                </a:solidFill>
              </a:rPr>
              <a:t>(касаться поочерёдно щёчек)</a:t>
            </a:r>
          </a:p>
          <a:p>
            <a:r>
              <a:rPr lang="ru-RU" sz="2000" b="1">
                <a:solidFill>
                  <a:srgbClr val="0000FF"/>
                </a:solidFill>
              </a:rPr>
              <a:t>Потолок (лобик)</a:t>
            </a:r>
          </a:p>
          <a:p>
            <a:r>
              <a:rPr lang="ru-RU" sz="2000" b="1">
                <a:solidFill>
                  <a:srgbClr val="0000FF"/>
                </a:solidFill>
              </a:rPr>
              <a:t>Два окошка (глазки)</a:t>
            </a:r>
          </a:p>
          <a:p>
            <a:r>
              <a:rPr lang="ru-RU" sz="2000" b="1">
                <a:solidFill>
                  <a:srgbClr val="0000FF"/>
                </a:solidFill>
              </a:rPr>
              <a:t>Дверь (ротик)</a:t>
            </a:r>
          </a:p>
          <a:p>
            <a:r>
              <a:rPr lang="ru-RU" sz="2000" b="1">
                <a:solidFill>
                  <a:srgbClr val="0000FF"/>
                </a:solidFill>
              </a:rPr>
              <a:t>ЗЗЗЗвонок (жмём на носик)</a:t>
            </a:r>
          </a:p>
        </p:txBody>
      </p:sp>
      <p:pic>
        <p:nvPicPr>
          <p:cNvPr id="26628" name="Picture 4" descr="http://www.generation.uz/userfiles/4(3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25" y="1422400"/>
            <a:ext cx="4976813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тенка">
            <a:hlinkClick r:id="" action="ppaction://media"/>
          </p:cNvPr>
          <p:cNvPicPr>
            <a:picLocks noRot="1" noChangeAspect="1"/>
          </p:cNvPicPr>
          <p:nvPr>
            <a:wavAudioFile r:embed="rId1" name="стенка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087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sndAc>
      <p:stSnd>
        <p:snd r:embed="rId1" name="стенк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53966" y="1279507"/>
            <a:ext cx="2857487" cy="3699218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Паучок, паучок, </a:t>
            </a:r>
          </a:p>
          <a:p>
            <a:pPr>
              <a:defRPr/>
            </a:pPr>
            <a:r>
              <a:rPr lang="ru-RU" dirty="0" err="1">
                <a:solidFill>
                  <a:srgbClr val="0000FF"/>
                </a:solidFill>
              </a:rPr>
              <a:t>Аринку</a:t>
            </a:r>
            <a:r>
              <a:rPr lang="ru-RU" dirty="0">
                <a:solidFill>
                  <a:srgbClr val="0000FF"/>
                </a:solidFill>
              </a:rPr>
              <a:t> хвать за бочок.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Лягушка, лягушка, </a:t>
            </a:r>
          </a:p>
          <a:p>
            <a:pPr>
              <a:defRPr/>
            </a:pPr>
            <a:r>
              <a:rPr lang="ru-RU" dirty="0" err="1">
                <a:solidFill>
                  <a:srgbClr val="0000FF"/>
                </a:solidFill>
              </a:rPr>
              <a:t>Аринку</a:t>
            </a:r>
            <a:r>
              <a:rPr lang="ru-RU" dirty="0">
                <a:solidFill>
                  <a:srgbClr val="0000FF"/>
                </a:solidFill>
              </a:rPr>
              <a:t> хвать за ушко.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Олени, олени, 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Арину хвать за колени.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Пёсик, пёсик, 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Арину хвать за носик.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Бегемот, бегемот, 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Арину хвать за живот.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Оса, оса,</a:t>
            </a:r>
          </a:p>
          <a:p>
            <a:pPr>
              <a:defRPr/>
            </a:pPr>
            <a:r>
              <a:rPr lang="ru-RU" dirty="0" err="1">
                <a:solidFill>
                  <a:srgbClr val="0000FF"/>
                </a:solidFill>
              </a:rPr>
              <a:t>Аринку</a:t>
            </a:r>
            <a:r>
              <a:rPr lang="ru-RU" dirty="0">
                <a:solidFill>
                  <a:srgbClr val="0000FF"/>
                </a:solidFill>
              </a:rPr>
              <a:t> хвать за волоса.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Кузнечики, кузнечики, 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</a:rPr>
              <a:t>Арину хвать за плечики. </a:t>
            </a:r>
          </a:p>
        </p:txBody>
      </p:sp>
      <p:pic>
        <p:nvPicPr>
          <p:cNvPr id="27656" name="Picture 8" descr="http://savepic.su/26945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11366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Картинка 55 из 156063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4688" y="3065463"/>
            <a:ext cx="14859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Картинка 30 из 16217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97688" y="4422775"/>
            <a:ext cx="28067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835842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54938" y="2351088"/>
            <a:ext cx="14652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Картинка 3 из 14741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0125" y="4494213"/>
            <a:ext cx="2714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 descr="Картинка 20 из 16850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40438" y="1279525"/>
            <a:ext cx="150018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8" descr="Картинка 77 из 7344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9750" y="5494338"/>
            <a:ext cx="957263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Картинка 77 из 7344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68438" y="5494338"/>
            <a:ext cx="957262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паучок">
            <a:hlinkClick r:id="" action="ppaction://media"/>
          </p:cNvPr>
          <p:cNvPicPr>
            <a:picLocks noRot="1" noChangeAspect="1"/>
          </p:cNvPicPr>
          <p:nvPr>
            <a:wavAudioFile r:embed="rId1" name="паучок"/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sndAc>
      <p:stSnd>
        <p:snd r:embed="rId1" name="паучо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628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628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128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325438" y="1279525"/>
            <a:ext cx="5643562" cy="2954338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>
                <a:solidFill>
                  <a:srgbClr val="0000FF"/>
                </a:solidFill>
              </a:rPr>
              <a:t>Точка, (</a:t>
            </a:r>
            <a:r>
              <a:rPr lang="ru-RU" sz="2000" i="1">
                <a:solidFill>
                  <a:srgbClr val="0000FF"/>
                </a:solidFill>
              </a:rPr>
              <a:t>показываем на правый глазик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Точка, (</a:t>
            </a:r>
            <a:r>
              <a:rPr lang="ru-RU" sz="2000" i="1">
                <a:solidFill>
                  <a:srgbClr val="0000FF"/>
                </a:solidFill>
              </a:rPr>
              <a:t>показываем на левый глазик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Два крючочка, (</a:t>
            </a:r>
            <a:r>
              <a:rPr lang="ru-RU" sz="2000" i="1">
                <a:solidFill>
                  <a:srgbClr val="0000FF"/>
                </a:solidFill>
              </a:rPr>
              <a:t>проводим по бровкам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Носик, (</a:t>
            </a:r>
            <a:r>
              <a:rPr lang="ru-RU" sz="2000" i="1">
                <a:solidFill>
                  <a:srgbClr val="0000FF"/>
                </a:solidFill>
              </a:rPr>
              <a:t>показываем на носик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Ротик, (</a:t>
            </a:r>
            <a:r>
              <a:rPr lang="ru-RU" sz="2000" i="1">
                <a:solidFill>
                  <a:srgbClr val="0000FF"/>
                </a:solidFill>
              </a:rPr>
              <a:t>показываем на ротик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Оборотик, (</a:t>
            </a:r>
            <a:r>
              <a:rPr lang="ru-RU" sz="2000" i="1">
                <a:solidFill>
                  <a:srgbClr val="0000FF"/>
                </a:solidFill>
              </a:rPr>
              <a:t>обводим личико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Палки, (</a:t>
            </a:r>
            <a:r>
              <a:rPr lang="ru-RU" sz="2000" i="1">
                <a:solidFill>
                  <a:srgbClr val="0000FF"/>
                </a:solidFill>
              </a:rPr>
              <a:t>проводим по ручкам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Палки, (</a:t>
            </a:r>
            <a:r>
              <a:rPr lang="ru-RU" sz="2000" i="1">
                <a:solidFill>
                  <a:srgbClr val="0000FF"/>
                </a:solidFill>
              </a:rPr>
              <a:t>проводим по ножкам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Огуречик, (</a:t>
            </a:r>
            <a:r>
              <a:rPr lang="ru-RU" sz="2000" i="1">
                <a:solidFill>
                  <a:srgbClr val="0000FF"/>
                </a:solidFill>
              </a:rPr>
              <a:t>показываем туловище</a:t>
            </a:r>
            <a:r>
              <a:rPr lang="ru-RU" sz="2000">
                <a:solidFill>
                  <a:srgbClr val="0000FF"/>
                </a:solidFill>
              </a:rPr>
              <a:t>) </a:t>
            </a:r>
          </a:p>
          <a:p>
            <a:r>
              <a:rPr lang="ru-RU" sz="2000">
                <a:solidFill>
                  <a:srgbClr val="0000FF"/>
                </a:solidFill>
              </a:rPr>
              <a:t>Вот и вышел человечек.(</a:t>
            </a:r>
            <a:r>
              <a:rPr lang="ru-RU" sz="2000" i="1">
                <a:solidFill>
                  <a:srgbClr val="0000FF"/>
                </a:solidFill>
              </a:rPr>
              <a:t>щекочем ребёнка)</a:t>
            </a:r>
          </a:p>
        </p:txBody>
      </p:sp>
      <p:pic>
        <p:nvPicPr>
          <p:cNvPr id="28676" name="Picture 4" descr="Картинка 33 из 57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14" y="922317"/>
            <a:ext cx="2611421" cy="2446296"/>
          </a:xfrm>
          <a:prstGeom prst="ellipse">
            <a:avLst/>
          </a:prstGeom>
          <a:noFill/>
        </p:spPr>
      </p:pic>
      <p:pic>
        <p:nvPicPr>
          <p:cNvPr id="28678" name="Picture 6" descr="Картинка 125 из 57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0576" y="3136895"/>
            <a:ext cx="2786082" cy="3714776"/>
          </a:xfrm>
          <a:prstGeom prst="ellipse">
            <a:avLst/>
          </a:prstGeom>
          <a:noFill/>
        </p:spPr>
      </p:pic>
      <p:pic>
        <p:nvPicPr>
          <p:cNvPr id="5" name="точка-огуречик">
            <a:hlinkClick r:id="" action="ppaction://media"/>
          </p:cNvPr>
          <p:cNvPicPr>
            <a:picLocks noRot="1" noChangeAspect="1"/>
          </p:cNvPicPr>
          <p:nvPr>
            <a:wavAudioFile r:embed="rId1" name="точка-огуречик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sndAc>
      <p:stSnd>
        <p:snd r:embed="rId1" name="точка-огуречи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381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68313" y="1208088"/>
            <a:ext cx="3714750" cy="4071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/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Курочка-рябушечка,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Куда пошла?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На речку.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Курочка-рябушечка,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Зачем пошла?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За водичкой.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Курочка-рябушечка,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Зачем тебе водичка?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Цыпляточек поить.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Курочка-рябушечка,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Как цыплята просят пить?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Пи-пи-пи-пи-пи-пи-пи-пи!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sz="2000" b="1">
              <a:solidFill>
                <a:srgbClr val="0000FF"/>
              </a:solidFill>
            </a:endParaRPr>
          </a:p>
        </p:txBody>
      </p:sp>
      <p:pic>
        <p:nvPicPr>
          <p:cNvPr id="29700" name="Picture 4" descr="Картинка 23 из 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1813" y="1065213"/>
            <a:ext cx="3914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77ce3583233c6a8c911244cb93bcbc6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5938" y="4883150"/>
            <a:ext cx="492918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курочка-рябушечка">
            <a:hlinkClick r:id="" action="ppaction://media"/>
          </p:cNvPr>
          <p:cNvPicPr>
            <a:picLocks noRot="1" noChangeAspect="1"/>
          </p:cNvPicPr>
          <p:nvPr>
            <a:wavAudioFile r:embed="rId1" name="курочка-рябушечка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75825" y="69230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sndAc>
      <p:stSnd>
        <p:snd r:embed="rId1" name="курочка-рябушечк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42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468313" y="1565275"/>
            <a:ext cx="3929057" cy="376396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/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Чей нос 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Макеев.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Куда идешь?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В Киев.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Что несёшь?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Грош.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Что купишь?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Калач.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С кем сьешь?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Одна!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- Не ешь одна! Не ешь одна!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(теребим малыша за носик)</a:t>
            </a:r>
            <a:endParaRPr lang="ru-RU" sz="2000" b="1">
              <a:solidFill>
                <a:srgbClr val="0000FF"/>
              </a:solidFill>
            </a:endParaRPr>
          </a:p>
        </p:txBody>
      </p:sp>
      <p:pic>
        <p:nvPicPr>
          <p:cNvPr id="3" name="Рисунок 2" descr="DSCN1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8940" y="1065193"/>
            <a:ext cx="4429156" cy="5756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чей нос">
            <a:hlinkClick r:id="" action="ppaction://media"/>
          </p:cNvPr>
          <p:cNvPicPr>
            <a:picLocks noRot="1" noChangeAspect="1"/>
          </p:cNvPicPr>
          <p:nvPr>
            <a:wavAudioFile r:embed="rId1" name="чей нос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чей нос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182688" y="5065713"/>
            <a:ext cx="62865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sz="2400">
              <a:solidFill>
                <a:srgbClr val="0070C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400"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ru-RU" sz="2000" i="1">
                <a:solidFill>
                  <a:srgbClr val="0070C0"/>
                </a:solidFill>
                <a:cs typeface="Times New Roman" pitchFamily="18" charset="0"/>
              </a:rPr>
              <a:t>Пальцами пробежаться по руке ребенка вверх до мочки уха и потянуть за нее («позвонить»)</a:t>
            </a:r>
            <a:endParaRPr lang="ru-RU" sz="2000" i="1">
              <a:solidFill>
                <a:srgbClr val="0070C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sz="2400">
              <a:solidFill>
                <a:srgbClr val="0070C0"/>
              </a:solidFill>
            </a:endParaRPr>
          </a:p>
        </p:txBody>
      </p:sp>
      <p:pic>
        <p:nvPicPr>
          <p:cNvPr id="4099" name="Picture 5" descr="Картинка 26 из 35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063" y="3779838"/>
            <a:ext cx="3929062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4098" y="1350945"/>
            <a:ext cx="6186630" cy="2027606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 eaLnBrk="0"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Вот приходит мышка в гости,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Нацепила бант на хвостик.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Динь, динь, донна, донна,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А сегодня </a:t>
            </a:r>
            <a:r>
              <a:rPr lang="ru-RU" sz="3200" b="1" dirty="0" err="1">
                <a:ln w="31550" cmpd="sng">
                  <a:solidFill>
                    <a:srgbClr val="CC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Аринка</a:t>
            </a: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дома?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rgbClr val="FF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мышка">
            <a:hlinkClick r:id="" action="ppaction://media"/>
          </p:cNvPr>
          <p:cNvPicPr>
            <a:picLocks noRot="1" noChangeAspect="1"/>
          </p:cNvPicPr>
          <p:nvPr>
            <a:wavAudioFile r:embed="rId1" name="мышка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69438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Картинка 291 из 17832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6196" y="3636961"/>
            <a:ext cx="1214446" cy="1225991"/>
          </a:xfrm>
          <a:prstGeom prst="flowChartConnector">
            <a:avLst/>
          </a:prstGeom>
          <a:noFill/>
        </p:spPr>
      </p:pic>
    </p:spTree>
  </p:cSld>
  <p:clrMapOvr>
    <a:masterClrMapping/>
  </p:clrMapOvr>
  <p:transition spd="slow" advClick="0" advTm="20000">
    <p:sndAc>
      <p:stSnd>
        <p:snd r:embed="rId1" name="мышка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1208088"/>
            <a:ext cx="10080625" cy="27971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sz="2000" b="1" i="1">
                <a:solidFill>
                  <a:srgbClr val="0070C0"/>
                </a:solidFill>
                <a:cs typeface="Times New Roman" pitchFamily="18" charset="0"/>
              </a:rPr>
              <a:t>Рассказывая эту потешку, нужно всеми пальцами пробежаться по руке ребенка вверх и пощекотать:</a:t>
            </a:r>
          </a:p>
          <a:p>
            <a:pPr eaLnBrk="0"/>
            <a:endParaRPr lang="ru-RU" sz="2000" i="1">
              <a:solidFill>
                <a:srgbClr val="0070C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Паучок всё вверх ползёт,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Паутинку он плетёт,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Паутинка хоть тонка,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Крепко держит мотылька,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Паутинка рвётся,</a:t>
            </a:r>
            <a:endParaRPr lang="ru-RU" sz="2000" b="1">
              <a:solidFill>
                <a:srgbClr val="0000FF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Мотылёк смеётся</a:t>
            </a:r>
            <a:endParaRPr lang="ru-RU" sz="2000" b="1">
              <a:solidFill>
                <a:srgbClr val="0000FF"/>
              </a:solidFill>
            </a:endParaRPr>
          </a:p>
        </p:txBody>
      </p:sp>
      <p:pic>
        <p:nvPicPr>
          <p:cNvPr id="5123" name="Picture 9" descr="Картинка 32 из 3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50" y="1708150"/>
            <a:ext cx="3929063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Картинка 120 из 10446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1816" y="1851011"/>
            <a:ext cx="1230313" cy="145256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мотылёк">
            <a:hlinkClick r:id="" action="ppaction://media"/>
          </p:cNvPr>
          <p:cNvPicPr>
            <a:picLocks noRot="1" noChangeAspect="1"/>
          </p:cNvPicPr>
          <p:nvPr>
            <a:wavAudioFile r:embed="rId1" name="мотылёк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5000">
    <p:sndAc>
      <p:stSnd>
        <p:snd r:embed="rId1" name="мотылёк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824"/>
                            </p:stCondLst>
                            <p:childTnLst>
                              <p:par>
                                <p:cTn id="8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21 0.30237 C -0.53197 0.1307 -0.4052 -0.01807 -0.23481 -0.02816 C -0.07197 -0.04098 0.08031 0.07438 0.09039 0.24102 C 0.10346 0.39504 -0.00378 0.53814 -0.15607 0.54864 C -0.29607 0.55642 -0.42835 0.46144 -0.43811 0.31771 C -0.44851 0.18701 -0.35969 0.06388 -0.22992 0.05379 C -0.11008 0.04602 0.00142 0.12544 0.00897 0.24585 C 0.01669 0.35364 -0.05433 0.45871 -0.16095 0.46396 C -0.25795 0.47153 -0.34914 0.41038 -0.35685 0.31246 C -0.36221 0.22526 -0.30882 0.14099 -0.22473 0.13553 C -0.15087 0.1307 -0.07717 0.17693 -0.07197 0.2511 C -0.06677 0.3154 -0.1052 0.37655 -0.16614 0.3818 C -0.21701 0.38726 -0.27024 0.3589 -0.27323 0.30763 C -0.27811 0.26644 -0.25795 0.22294 -0.21953 0.21769 C -0.18898 0.21769 -0.15858 0.2282 -0.15339 0.25635 C -0.15087 0.27422 -0.15607 0.29229 -0.17134 0.30006 C -0.17906 0.30237 -0.18394 0.30237 -0.1915 0.30006 " pathEditMode="fixed" rAng="0" ptsTypes="fffffffffffffffff">
                                      <p:cBhvr>
                                        <p:cTn id="9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54000" y="1065213"/>
            <a:ext cx="950118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sz="2000" b="1" i="1">
                <a:solidFill>
                  <a:srgbClr val="CC00CC"/>
                </a:solidFill>
                <a:cs typeface="Times New Roman" pitchFamily="18" charset="0"/>
              </a:rPr>
              <a:t>Ребенок сидит на Ваших коленях, а Вы имитируете различный характер движения:</a:t>
            </a:r>
          </a:p>
          <a:p>
            <a:pPr eaLnBrk="0"/>
            <a:endParaRPr lang="ru-RU" sz="2000" b="1" i="1">
              <a:solidFill>
                <a:srgbClr val="CC00CC"/>
              </a:solidFill>
            </a:endParaRPr>
          </a:p>
        </p:txBody>
      </p:sp>
      <p:pic>
        <p:nvPicPr>
          <p:cNvPr id="6148" name="Picture 4" descr="Картинка 27 из 1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4758" y="1565260"/>
            <a:ext cx="3533782" cy="514353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Прямоугольник 3"/>
          <p:cNvSpPr/>
          <p:nvPr/>
        </p:nvSpPr>
        <p:spPr>
          <a:xfrm>
            <a:off x="396842" y="4137027"/>
            <a:ext cx="5592621" cy="255454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По ровненьким дорожкам,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По кочкам, по кочкам,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По бугорочкам,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Да в ямку – бух!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3200" b="1" dirty="0">
                <a:ln w="31550" cmpd="sng">
                  <a:solidFill>
                    <a:srgbClr val="CC00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Задавили сорок мух.</a:t>
            </a:r>
            <a:endParaRPr lang="ru-RU" sz="3200" b="1" dirty="0">
              <a:ln w="31550" cmpd="sng">
                <a:solidFill>
                  <a:srgbClr val="CC00FF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муха 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4059" y="3422647"/>
            <a:ext cx="666753" cy="5000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муха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9938" y="3065463"/>
            <a:ext cx="1343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о ровненьким">
            <a:hlinkClick r:id="" action="ppaction://media"/>
          </p:cNvPr>
          <p:cNvPicPr>
            <a:picLocks noRot="1" noChangeAspect="1"/>
          </p:cNvPicPr>
          <p:nvPr>
            <a:wavAudioFile r:embed="rId1" name="по ровненьким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уха 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8742" y="1636697"/>
            <a:ext cx="666753" cy="5000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муха 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470" y="3279771"/>
            <a:ext cx="666753" cy="5000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муха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4125" y="1779588"/>
            <a:ext cx="1343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муха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000" y="2208213"/>
            <a:ext cx="13430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муха 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4362" y="2493953"/>
            <a:ext cx="666753" cy="5000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 advClick="0" advTm="33000">
    <p:sndAc>
      <p:stSnd>
        <p:snd r:embed="rId1" name="по ровненьким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736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736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9736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96875" y="5422900"/>
            <a:ext cx="651986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C00FF"/>
                </a:solidFill>
              </a:rPr>
              <a:t>Два пожарника бежали</a:t>
            </a:r>
          </a:p>
          <a:p>
            <a:r>
              <a:rPr lang="ru-RU" b="1">
                <a:solidFill>
                  <a:srgbClr val="CC00FF"/>
                </a:solidFill>
              </a:rPr>
              <a:t>(показываете на одну, затем другую щеку малыша)</a:t>
            </a:r>
          </a:p>
          <a:p>
            <a:r>
              <a:rPr lang="ru-RU" b="1">
                <a:solidFill>
                  <a:srgbClr val="CC00FF"/>
                </a:solidFill>
              </a:rPr>
              <a:t>И на кнопочку нажали – пип!</a:t>
            </a:r>
          </a:p>
          <a:p>
            <a:r>
              <a:rPr lang="ru-RU" b="1">
                <a:solidFill>
                  <a:srgbClr val="CC00FF"/>
                </a:solidFill>
              </a:rPr>
              <a:t>(пальцем нажимаете на носик ребенка).</a:t>
            </a:r>
          </a:p>
        </p:txBody>
      </p:sp>
      <p:pic>
        <p:nvPicPr>
          <p:cNvPr id="7172" name="Picture 4" descr="Картинка 13 из 457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57" y="1815291"/>
            <a:ext cx="2286016" cy="34290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4" name="Picture 6" descr="Картинка 52 из 4570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4428" y="1565259"/>
            <a:ext cx="5572164" cy="417912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 пожариники">
            <a:hlinkClick r:id="" action="ppaction://media"/>
          </p:cNvPr>
          <p:cNvPicPr>
            <a:picLocks noRot="1" noChangeAspect="1"/>
          </p:cNvPicPr>
          <p:nvPr>
            <a:wavAudioFile r:embed="rId1" name=" пожариники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sndAc>
      <p:stSnd>
        <p:snd r:embed="rId1" name=" пожариники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82563" y="1136650"/>
            <a:ext cx="72866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/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Раз купили мы арбуз, он хороший был на вкус.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(Соединить кончики пальцев, образуя шар.)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А еще купили дыню - сразу съели половину.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(Соединить кончики пальцев, образуя овал.)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С утра пальчики старались - в своем доме убирались.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(Пальцы по очереди сближаются с большим, скребя по столу, ладошки боком лежат на столе.)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По веселой по дорожке быстро пробегут две ножки.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(Пальцы по парам «бегут» по столу.)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А теперь те же ножки проскакали по дорожке.</a:t>
            </a:r>
            <a:endParaRPr lang="ru-RU" sz="2000" b="1">
              <a:solidFill>
                <a:srgbClr val="00B05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2000" b="1">
                <a:solidFill>
                  <a:srgbClr val="00B050"/>
                </a:solidFill>
                <a:cs typeface="Times New Roman" pitchFamily="18" charset="0"/>
              </a:rPr>
              <a:t>(Пальцы по парам отталкиваются от стола.)</a:t>
            </a:r>
            <a:endParaRPr lang="ru-RU" sz="2000" b="1">
              <a:solidFill>
                <a:srgbClr val="00B050"/>
              </a:solidFill>
            </a:endParaRPr>
          </a:p>
        </p:txBody>
      </p:sp>
      <p:pic>
        <p:nvPicPr>
          <p:cNvPr id="8196" name="Picture 4" descr="Картинка 33 из 15498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890" y="1065193"/>
            <a:ext cx="2583751" cy="2000264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198" name="Picture 6" descr="Картинка 10 из 15885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6328" y="3422647"/>
            <a:ext cx="2425934" cy="1438265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197" name="Picture 8" descr="Картинка 73 из 7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438" y="4708525"/>
            <a:ext cx="32861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 descr="Картинка 28 из 21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4626" y="4708531"/>
            <a:ext cx="2571768" cy="2000264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арбуз">
            <a:hlinkClick r:id="" action="ppaction://media"/>
          </p:cNvPr>
          <p:cNvPicPr>
            <a:picLocks noRot="1" noChangeAspect="1"/>
          </p:cNvPicPr>
          <p:nvPr>
            <a:wavAudioFile r:embed="rId1" name="арбуз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326563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9000">
    <p:sndAc>
      <p:stSnd>
        <p:snd r:embed="rId1" name="арбуз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54001" y="1136650"/>
            <a:ext cx="3071800" cy="3441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Ай, лады, лады, лады</a:t>
            </a:r>
          </a:p>
          <a:p>
            <a:r>
              <a:rPr lang="ru-RU">
                <a:solidFill>
                  <a:srgbClr val="0000FF"/>
                </a:solidFill>
              </a:rPr>
              <a:t>Не боимся мы воды,</a:t>
            </a:r>
          </a:p>
          <a:p>
            <a:r>
              <a:rPr lang="ru-RU">
                <a:solidFill>
                  <a:srgbClr val="0000FF"/>
                </a:solidFill>
              </a:rPr>
              <a:t>Чисто умываемся,</a:t>
            </a:r>
          </a:p>
          <a:p>
            <a:r>
              <a:rPr lang="ru-RU">
                <a:solidFill>
                  <a:srgbClr val="0000FF"/>
                </a:solidFill>
              </a:rPr>
              <a:t>Маме улыбаемся.</a:t>
            </a:r>
          </a:p>
          <a:p>
            <a:r>
              <a:rPr lang="ru-RU">
                <a:solidFill>
                  <a:srgbClr val="0000FF"/>
                </a:solidFill>
              </a:rPr>
              <a:t>Знаем, знаем, да-да-да</a:t>
            </a:r>
          </a:p>
          <a:p>
            <a:r>
              <a:rPr lang="ru-RU">
                <a:solidFill>
                  <a:srgbClr val="0000FF"/>
                </a:solidFill>
              </a:rPr>
              <a:t>Где ты прячешься, вода!</a:t>
            </a:r>
          </a:p>
          <a:p>
            <a:r>
              <a:rPr lang="ru-RU">
                <a:solidFill>
                  <a:srgbClr val="0000FF"/>
                </a:solidFill>
              </a:rPr>
              <a:t>Выходи, водица,</a:t>
            </a:r>
          </a:p>
          <a:p>
            <a:r>
              <a:rPr lang="ru-RU">
                <a:solidFill>
                  <a:srgbClr val="0000FF"/>
                </a:solidFill>
              </a:rPr>
              <a:t>Мы пришли умыться!</a:t>
            </a:r>
          </a:p>
          <a:p>
            <a:r>
              <a:rPr lang="ru-RU">
                <a:solidFill>
                  <a:srgbClr val="0000FF"/>
                </a:solidFill>
              </a:rPr>
              <a:t>Лейся на ладошку</a:t>
            </a:r>
          </a:p>
          <a:p>
            <a:r>
              <a:rPr lang="ru-RU">
                <a:solidFill>
                  <a:srgbClr val="0000FF"/>
                </a:solidFill>
              </a:rPr>
              <a:t>По-нем-ножку.</a:t>
            </a:r>
          </a:p>
          <a:p>
            <a:r>
              <a:rPr lang="ru-RU">
                <a:solidFill>
                  <a:srgbClr val="0000FF"/>
                </a:solidFill>
              </a:rPr>
              <a:t>Лейся, лейся, лейся</a:t>
            </a:r>
          </a:p>
          <a:p>
            <a:r>
              <a:rPr lang="ru-RU">
                <a:solidFill>
                  <a:srgbClr val="0000FF"/>
                </a:solidFill>
              </a:rPr>
              <a:t>По-сме-лей -</a:t>
            </a:r>
          </a:p>
          <a:p>
            <a:r>
              <a:rPr lang="ru-RU">
                <a:solidFill>
                  <a:srgbClr val="0000FF"/>
                </a:solidFill>
              </a:rPr>
              <a:t>Детка умывайся веселей! </a:t>
            </a:r>
          </a:p>
        </p:txBody>
      </p:sp>
      <p:pic>
        <p:nvPicPr>
          <p:cNvPr id="9222" name="Picture 6" descr="Картинка 1 из 587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374" y="4137027"/>
            <a:ext cx="4089251" cy="266223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224" name="Picture 8" descr="Картинка 44 из 587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0114" y="1208069"/>
            <a:ext cx="4263776" cy="32861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Прямоугольник 5"/>
          <p:cNvSpPr/>
          <p:nvPr/>
        </p:nvSpPr>
        <p:spPr>
          <a:xfrm>
            <a:off x="3468676" y="4994283"/>
            <a:ext cx="2071702" cy="1638141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r>
              <a:rPr lang="ru-RU">
                <a:solidFill>
                  <a:srgbClr val="0000FF"/>
                </a:solidFill>
              </a:rPr>
              <a:t>Щечки?</a:t>
            </a:r>
          </a:p>
          <a:p>
            <a:r>
              <a:rPr lang="ru-RU">
                <a:solidFill>
                  <a:srgbClr val="0000FF"/>
                </a:solidFill>
              </a:rPr>
              <a:t>Мыли?</a:t>
            </a:r>
          </a:p>
          <a:p>
            <a:r>
              <a:rPr lang="ru-RU">
                <a:solidFill>
                  <a:srgbClr val="0000FF"/>
                </a:solidFill>
              </a:rPr>
              <a:t>Носик?</a:t>
            </a:r>
          </a:p>
          <a:p>
            <a:r>
              <a:rPr lang="ru-RU">
                <a:solidFill>
                  <a:srgbClr val="0000FF"/>
                </a:solidFill>
              </a:rPr>
              <a:t>Мыли?</a:t>
            </a:r>
          </a:p>
          <a:p>
            <a:r>
              <a:rPr lang="ru-RU">
                <a:solidFill>
                  <a:srgbClr val="0000FF"/>
                </a:solidFill>
              </a:rPr>
              <a:t>А глазки?</a:t>
            </a:r>
          </a:p>
          <a:p>
            <a:r>
              <a:rPr lang="ru-RU">
                <a:solidFill>
                  <a:srgbClr val="0000FF"/>
                </a:solidFill>
              </a:rPr>
              <a:t>Забыли.</a:t>
            </a:r>
          </a:p>
        </p:txBody>
      </p:sp>
      <p:pic>
        <p:nvPicPr>
          <p:cNvPr id="7" name="ай лады">
            <a:hlinkClick r:id="" action="ppaction://media"/>
          </p:cNvPr>
          <p:cNvPicPr>
            <a:picLocks noRot="1" noChangeAspect="1"/>
          </p:cNvPicPr>
          <p:nvPr>
            <a:wavAudioFile r:embed="rId1" name="ай лады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75825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5000">
    <p:sndAc>
      <p:stSnd>
        <p:snd r:embed="rId1" name="ай лады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82563" y="4565650"/>
            <a:ext cx="3071812" cy="21526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C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3399"/>
                </a:solidFill>
              </a:rPr>
              <a:t>Знаем, знаем - да-да-да!</a:t>
            </a:r>
          </a:p>
          <a:p>
            <a:r>
              <a:rPr lang="ru-RU" b="1">
                <a:solidFill>
                  <a:srgbClr val="FF3399"/>
                </a:solidFill>
              </a:rPr>
              <a:t>В кране прячется вода!</a:t>
            </a:r>
          </a:p>
          <a:p>
            <a:r>
              <a:rPr lang="ru-RU" b="1">
                <a:solidFill>
                  <a:srgbClr val="FF3399"/>
                </a:solidFill>
              </a:rPr>
              <a:t>Выходи, водица!</a:t>
            </a:r>
          </a:p>
          <a:p>
            <a:r>
              <a:rPr lang="ru-RU" b="1">
                <a:solidFill>
                  <a:srgbClr val="FF3399"/>
                </a:solidFill>
              </a:rPr>
              <a:t>Мы пришли умыться!</a:t>
            </a:r>
          </a:p>
          <a:p>
            <a:r>
              <a:rPr lang="ru-RU" b="1">
                <a:solidFill>
                  <a:srgbClr val="FF3399"/>
                </a:solidFill>
              </a:rPr>
              <a:t>Лейся понемножку </a:t>
            </a:r>
          </a:p>
          <a:p>
            <a:r>
              <a:rPr lang="ru-RU" b="1">
                <a:solidFill>
                  <a:srgbClr val="FF3399"/>
                </a:solidFill>
              </a:rPr>
              <a:t>Прямо на ладошку!</a:t>
            </a:r>
          </a:p>
          <a:p>
            <a:r>
              <a:rPr lang="ru-RU" b="1">
                <a:solidFill>
                  <a:srgbClr val="FF3399"/>
                </a:solidFill>
              </a:rPr>
              <a:t>Будет мыло пениться</a:t>
            </a:r>
          </a:p>
          <a:p>
            <a:r>
              <a:rPr lang="ru-RU" b="1">
                <a:solidFill>
                  <a:srgbClr val="FF3399"/>
                </a:solidFill>
              </a:rPr>
              <a:t>И грязь куда-то денется!</a:t>
            </a:r>
          </a:p>
        </p:txBody>
      </p:sp>
      <p:pic>
        <p:nvPicPr>
          <p:cNvPr id="10243" name="Picture 4" descr="http://im6-tub-ru.yandex.net/i?id=114881834-7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1065213"/>
            <a:ext cx="3071812" cy="3455987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10244" name="Picture 4" descr="Картинка 58 из 58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7250" y="1065213"/>
            <a:ext cx="6470650" cy="481965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5" name="в кране вода">
            <a:hlinkClick r:id="" action="ppaction://media"/>
          </p:cNvPr>
          <p:cNvPicPr>
            <a:picLocks noRot="1" noChangeAspect="1"/>
          </p:cNvPicPr>
          <p:nvPr>
            <a:wavAudioFile r:embed="rId1" name="в кране вода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69438" y="725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0">
    <p:sndAc>
      <p:stSnd>
        <p:snd r:embed="rId1" name="в кране вода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1274</Words>
  <Application>Microsoft Office PowerPoint</Application>
  <PresentationFormat>Произвольный</PresentationFormat>
  <Paragraphs>213</Paragraphs>
  <Slides>28</Slides>
  <Notes>2</Notes>
  <HiddenSlides>0</HiddenSlides>
  <MMClips>28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master</cp:lastModifiedBy>
  <cp:revision>78</cp:revision>
  <cp:lastPrinted>1601-01-01T00:00:00Z</cp:lastPrinted>
  <dcterms:created xsi:type="dcterms:W3CDTF">2010-10-27T11:24:28Z</dcterms:created>
  <dcterms:modified xsi:type="dcterms:W3CDTF">2014-11-14T08:02:59Z</dcterms:modified>
</cp:coreProperties>
</file>