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2" r:id="rId29"/>
    <p:sldId id="285" r:id="rId30"/>
    <p:sldId id="286" r:id="rId31"/>
    <p:sldId id="287" r:id="rId32"/>
    <p:sldId id="288" r:id="rId33"/>
    <p:sldId id="284" r:id="rId3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31" autoAdjust="0"/>
    <p:restoredTop sz="94660"/>
  </p:normalViewPr>
  <p:slideViewPr>
    <p:cSldViewPr>
      <p:cViewPr varScale="1">
        <p:scale>
          <a:sx n="68" d="100"/>
          <a:sy n="68" d="100"/>
        </p:scale>
        <p:origin x="-94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D59E263-05E3-42A6-B2BF-5274C26CD3E9}" type="datetimeFigureOut">
              <a:rPr lang="ru-RU" smtClean="0"/>
              <a:t>27.11.2015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EDE968-9C6F-40F9-A7DD-8DAEA9493BFC}"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D59E263-05E3-42A6-B2BF-5274C26CD3E9}" type="datetimeFigureOut">
              <a:rPr lang="ru-RU" smtClean="0"/>
              <a:t>27.11.2015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EDE968-9C6F-40F9-A7DD-8DAEA9493BFC}"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D59E263-05E3-42A6-B2BF-5274C26CD3E9}" type="datetimeFigureOut">
              <a:rPr lang="ru-RU" smtClean="0"/>
              <a:t>27.11.2015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EDE968-9C6F-40F9-A7DD-8DAEA9493BFC}"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D59E263-05E3-42A6-B2BF-5274C26CD3E9}" type="datetimeFigureOut">
              <a:rPr lang="ru-RU" smtClean="0"/>
              <a:t>27.11.2015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EDE968-9C6F-40F9-A7DD-8DAEA9493BFC}"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D59E263-05E3-42A6-B2BF-5274C26CD3E9}" type="datetimeFigureOut">
              <a:rPr lang="ru-RU" smtClean="0"/>
              <a:t>27.11.2015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EDE968-9C6F-40F9-A7DD-8DAEA9493BFC}"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D59E263-05E3-42A6-B2BF-5274C26CD3E9}" type="datetimeFigureOut">
              <a:rPr lang="ru-RU" smtClean="0"/>
              <a:t>27.11.2015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EDE968-9C6F-40F9-A7DD-8DAEA9493BFC}"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D59E263-05E3-42A6-B2BF-5274C26CD3E9}" type="datetimeFigureOut">
              <a:rPr lang="ru-RU" smtClean="0"/>
              <a:t>27.11.2015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6EDE968-9C6F-40F9-A7DD-8DAEA9493BFC}"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D59E263-05E3-42A6-B2BF-5274C26CD3E9}" type="datetimeFigureOut">
              <a:rPr lang="ru-RU" smtClean="0"/>
              <a:t>27.11.2015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6EDE968-9C6F-40F9-A7DD-8DAEA9493BFC}"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D59E263-05E3-42A6-B2BF-5274C26CD3E9}" type="datetimeFigureOut">
              <a:rPr lang="ru-RU" smtClean="0"/>
              <a:t>27.11.2015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6EDE968-9C6F-40F9-A7DD-8DAEA9493BFC}"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D59E263-05E3-42A6-B2BF-5274C26CD3E9}" type="datetimeFigureOut">
              <a:rPr lang="ru-RU" smtClean="0"/>
              <a:t>27.11.2015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EDE968-9C6F-40F9-A7DD-8DAEA9493BFC}"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D59E263-05E3-42A6-B2BF-5274C26CD3E9}" type="datetimeFigureOut">
              <a:rPr lang="ru-RU" smtClean="0"/>
              <a:t>27.11.2015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EDE968-9C6F-40F9-A7DD-8DAEA9493BFC}"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59E263-05E3-42A6-B2BF-5274C26CD3E9}" type="datetimeFigureOut">
              <a:rPr lang="ru-RU" smtClean="0"/>
              <a:t>27.11.2015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EDE968-9C6F-40F9-A7DD-8DAEA9493BFC}"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1087;&#1086;&#1095;&#1090;&#1099;chugdou20@bk.ru"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светлана\Desktop\2013-05-05_121601.png"/>
          <p:cNvPicPr>
            <a:picLocks noChangeAspect="1" noChangeArrowheads="1"/>
          </p:cNvPicPr>
          <p:nvPr/>
        </p:nvPicPr>
        <p:blipFill>
          <a:blip r:embed="rId2"/>
          <a:srcRect/>
          <a:stretch>
            <a:fillRect/>
          </a:stretch>
        </p:blipFill>
        <p:spPr bwMode="auto">
          <a:xfrm>
            <a:off x="0" y="1"/>
            <a:ext cx="9143999" cy="6858000"/>
          </a:xfrm>
          <a:prstGeom prst="rect">
            <a:avLst/>
          </a:prstGeom>
          <a:noFill/>
        </p:spPr>
      </p:pic>
      <p:sp>
        <p:nvSpPr>
          <p:cNvPr id="2" name="Заголовок 1"/>
          <p:cNvSpPr>
            <a:spLocks noGrp="1"/>
          </p:cNvSpPr>
          <p:nvPr>
            <p:ph type="ctrTitle"/>
          </p:nvPr>
        </p:nvSpPr>
        <p:spPr>
          <a:xfrm>
            <a:off x="685800" y="428604"/>
            <a:ext cx="7772400" cy="4643470"/>
          </a:xfrm>
        </p:spPr>
        <p:txBody>
          <a:bodyPr>
            <a:normAutofit/>
          </a:bodyPr>
          <a:lstStyle/>
          <a:p>
            <a:r>
              <a:rPr lang="ru-RU" sz="3100" b="1" dirty="0" smtClean="0">
                <a:latin typeface="Times New Roman" pitchFamily="18" charset="0"/>
                <a:cs typeface="Times New Roman" pitchFamily="18" charset="0"/>
              </a:rPr>
              <a:t>ПУБЛИЧНЫЙ </a:t>
            </a:r>
            <a:r>
              <a:rPr lang="ru-RU" sz="3100" b="1" dirty="0">
                <a:latin typeface="Times New Roman" pitchFamily="18" charset="0"/>
                <a:cs typeface="Times New Roman" pitchFamily="18" charset="0"/>
              </a:rPr>
              <a:t>ДОКЛАД</a:t>
            </a: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b="1" dirty="0">
                <a:latin typeface="Times New Roman" pitchFamily="18" charset="0"/>
                <a:cs typeface="Times New Roman" pitchFamily="18" charset="0"/>
              </a:rPr>
              <a:t>муниципального казенного  дошкольного  образовательного учреждения</a:t>
            </a: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b="1" dirty="0">
                <a:latin typeface="Times New Roman" pitchFamily="18" charset="0"/>
                <a:cs typeface="Times New Roman" pitchFamily="18" charset="0"/>
              </a:rPr>
              <a:t>«Детского сада №20 </a:t>
            </a:r>
            <a:r>
              <a:rPr lang="ru-RU" sz="3100" b="1" dirty="0" smtClean="0">
                <a:latin typeface="Times New Roman" pitchFamily="18" charset="0"/>
                <a:cs typeface="Times New Roman" pitchFamily="18" charset="0"/>
              </a:rPr>
              <a:t>Общеразвивающего </a:t>
            </a:r>
            <a:r>
              <a:rPr lang="ru-RU" sz="3100" b="1" dirty="0">
                <a:latin typeface="Times New Roman" pitchFamily="18" charset="0"/>
                <a:cs typeface="Times New Roman" pitchFamily="18" charset="0"/>
              </a:rPr>
              <a:t>вида»</a:t>
            </a: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b="1" dirty="0">
                <a:latin typeface="Times New Roman" pitchFamily="18" charset="0"/>
                <a:cs typeface="Times New Roman" pitchFamily="18" charset="0"/>
              </a:rPr>
              <a:t>с. Чугуевка Чугуевского  района Приморского края </a:t>
            </a: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b="1" dirty="0">
                <a:latin typeface="Times New Roman" pitchFamily="18" charset="0"/>
                <a:cs typeface="Times New Roman" pitchFamily="18" charset="0"/>
              </a:rPr>
              <a:t>за 2014-2015 учебный год</a:t>
            </a:r>
            <a:r>
              <a:rPr lang="ru-RU" dirty="0"/>
              <a:t/>
            </a:r>
            <a:br>
              <a:rPr lang="ru-RU" dirty="0"/>
            </a:br>
            <a:endParaRPr lang="ru-RU" dirty="0"/>
          </a:p>
        </p:txBody>
      </p:sp>
      <p:sp>
        <p:nvSpPr>
          <p:cNvPr id="3" name="Подзаголовок 2"/>
          <p:cNvSpPr>
            <a:spLocks noGrp="1"/>
          </p:cNvSpPr>
          <p:nvPr>
            <p:ph type="subTitle" idx="1"/>
          </p:nvPr>
        </p:nvSpPr>
        <p:spPr>
          <a:xfrm flipV="1">
            <a:off x="1371600" y="6857999"/>
            <a:ext cx="6400800" cy="45719"/>
          </a:xfrm>
        </p:spPr>
        <p:txBody>
          <a:bodyPr>
            <a:normAutofit fontScale="25000" lnSpcReduction="20000"/>
          </a:bodyPr>
          <a:lstStyle/>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57200" y="285728"/>
            <a:ext cx="8472518" cy="6286544"/>
          </a:xfrm>
        </p:spPr>
        <p:txBody>
          <a:bodyPr>
            <a:noAutofit/>
          </a:bodyPr>
          <a:lstStyle/>
          <a:p>
            <a:pPr algn="ctr">
              <a:buNone/>
            </a:pPr>
            <a:r>
              <a:rPr lang="ru-RU" sz="1800" b="1" dirty="0">
                <a:latin typeface="Times New Roman" pitchFamily="18" charset="0"/>
                <a:cs typeface="Times New Roman" pitchFamily="18" charset="0"/>
              </a:rPr>
              <a:t>По стажу:</a:t>
            </a:r>
            <a:endParaRPr lang="ru-RU" sz="1800" dirty="0">
              <a:latin typeface="Times New Roman" pitchFamily="18" charset="0"/>
              <a:cs typeface="Times New Roman" pitchFamily="18" charset="0"/>
            </a:endParaRPr>
          </a:p>
          <a:p>
            <a:pPr algn="ctr">
              <a:buNone/>
            </a:pPr>
            <a:r>
              <a:rPr lang="ru-RU" sz="1800" dirty="0">
                <a:latin typeface="Times New Roman" pitchFamily="18" charset="0"/>
                <a:cs typeface="Times New Roman" pitchFamily="18" charset="0"/>
              </a:rPr>
              <a:t>До 5 лет – 2 (40%)</a:t>
            </a:r>
          </a:p>
          <a:p>
            <a:pPr algn="ctr">
              <a:buNone/>
            </a:pPr>
            <a:r>
              <a:rPr lang="ru-RU" sz="1800" dirty="0">
                <a:latin typeface="Times New Roman" pitchFamily="18" charset="0"/>
                <a:cs typeface="Times New Roman" pitchFamily="18" charset="0"/>
              </a:rPr>
              <a:t>От 5 до 10 лет – 0 </a:t>
            </a:r>
          </a:p>
          <a:p>
            <a:pPr algn="ctr">
              <a:buNone/>
            </a:pPr>
            <a:r>
              <a:rPr lang="ru-RU" sz="1800" dirty="0">
                <a:latin typeface="Times New Roman" pitchFamily="18" charset="0"/>
                <a:cs typeface="Times New Roman" pitchFamily="18" charset="0"/>
              </a:rPr>
              <a:t>От 10 до 15 лет – 0 </a:t>
            </a:r>
          </a:p>
          <a:p>
            <a:pPr algn="ctr">
              <a:buNone/>
            </a:pPr>
            <a:r>
              <a:rPr lang="ru-RU" sz="1800" dirty="0">
                <a:latin typeface="Times New Roman" pitchFamily="18" charset="0"/>
                <a:cs typeface="Times New Roman" pitchFamily="18" charset="0"/>
              </a:rPr>
              <a:t>От 15 до 20 лет – 0 </a:t>
            </a:r>
          </a:p>
          <a:p>
            <a:pPr algn="ctr">
              <a:buNone/>
            </a:pPr>
            <a:r>
              <a:rPr lang="ru-RU" sz="1800" dirty="0">
                <a:latin typeface="Times New Roman" pitchFamily="18" charset="0"/>
                <a:cs typeface="Times New Roman" pitchFamily="18" charset="0"/>
              </a:rPr>
              <a:t>От 20  и более – 3 (60 %)</a:t>
            </a:r>
          </a:p>
          <a:p>
            <a:pPr algn="ctr">
              <a:buNone/>
            </a:pPr>
            <a:r>
              <a:rPr lang="ru-RU" sz="1800" b="1" dirty="0">
                <a:latin typeface="Times New Roman" pitchFamily="18" charset="0"/>
                <a:cs typeface="Times New Roman" pitchFamily="18" charset="0"/>
              </a:rPr>
              <a:t> </a:t>
            </a:r>
            <a:endParaRPr lang="ru-RU" sz="1800" dirty="0">
              <a:latin typeface="Times New Roman" pitchFamily="18" charset="0"/>
              <a:cs typeface="Times New Roman" pitchFamily="18" charset="0"/>
            </a:endParaRPr>
          </a:p>
          <a:p>
            <a:pPr algn="ctr">
              <a:buNone/>
            </a:pPr>
            <a:r>
              <a:rPr lang="ru-RU" sz="1800" b="1" dirty="0">
                <a:latin typeface="Times New Roman" pitchFamily="18" charset="0"/>
                <a:cs typeface="Times New Roman" pitchFamily="18" charset="0"/>
              </a:rPr>
              <a:t>По возрасту:</a:t>
            </a:r>
            <a:endParaRPr lang="ru-RU" sz="1800" dirty="0">
              <a:latin typeface="Times New Roman" pitchFamily="18" charset="0"/>
              <a:cs typeface="Times New Roman" pitchFamily="18" charset="0"/>
            </a:endParaRPr>
          </a:p>
          <a:p>
            <a:pPr algn="ctr">
              <a:buNone/>
            </a:pPr>
            <a:r>
              <a:rPr lang="ru-RU" sz="1800" dirty="0">
                <a:latin typeface="Times New Roman" pitchFamily="18" charset="0"/>
                <a:cs typeface="Times New Roman" pitchFamily="18" charset="0"/>
              </a:rPr>
              <a:t>до 25 лет – 0 педагог (0%)</a:t>
            </a:r>
          </a:p>
          <a:p>
            <a:pPr algn="ctr">
              <a:buNone/>
            </a:pPr>
            <a:r>
              <a:rPr lang="ru-RU" sz="1800" dirty="0">
                <a:latin typeface="Times New Roman" pitchFamily="18" charset="0"/>
                <a:cs typeface="Times New Roman" pitchFamily="18" charset="0"/>
              </a:rPr>
              <a:t>с 25 до 35 лет –1 педагогов (20%)</a:t>
            </a:r>
          </a:p>
          <a:p>
            <a:pPr algn="ctr">
              <a:buNone/>
            </a:pPr>
            <a:r>
              <a:rPr lang="ru-RU" sz="1800" dirty="0">
                <a:latin typeface="Times New Roman" pitchFamily="18" charset="0"/>
                <a:cs typeface="Times New Roman" pitchFamily="18" charset="0"/>
              </a:rPr>
              <a:t>с 35 до 45 лет – 1 педагогов (20%)</a:t>
            </a:r>
          </a:p>
          <a:p>
            <a:pPr algn="ctr">
              <a:buNone/>
            </a:pPr>
            <a:r>
              <a:rPr lang="ru-RU" sz="1800" dirty="0">
                <a:latin typeface="Times New Roman" pitchFamily="18" charset="0"/>
                <a:cs typeface="Times New Roman" pitchFamily="18" charset="0"/>
              </a:rPr>
              <a:t>от 45 до 55 лет – 2 педагогов (40%)</a:t>
            </a:r>
          </a:p>
          <a:p>
            <a:pPr algn="ctr">
              <a:buNone/>
            </a:pPr>
            <a:r>
              <a:rPr lang="ru-RU" sz="1800" dirty="0">
                <a:latin typeface="Times New Roman" pitchFamily="18" charset="0"/>
                <a:cs typeface="Times New Roman" pitchFamily="18" charset="0"/>
              </a:rPr>
              <a:t>свыше 55 – 1 педагога  (20%)</a:t>
            </a:r>
          </a:p>
          <a:p>
            <a:pPr algn="ctr">
              <a:buNone/>
            </a:pPr>
            <a:r>
              <a:rPr lang="ru-RU" sz="1800" b="1" dirty="0">
                <a:latin typeface="Times New Roman" pitchFamily="18" charset="0"/>
                <a:cs typeface="Times New Roman" pitchFamily="18" charset="0"/>
              </a:rPr>
              <a:t> </a:t>
            </a:r>
            <a:endParaRPr lang="ru-RU" sz="1800" dirty="0">
              <a:latin typeface="Times New Roman" pitchFamily="18" charset="0"/>
              <a:cs typeface="Times New Roman" pitchFamily="18" charset="0"/>
            </a:endParaRPr>
          </a:p>
          <a:p>
            <a:pPr algn="ctr">
              <a:buNone/>
            </a:pPr>
            <a:r>
              <a:rPr lang="ru-RU" sz="1800" b="1" dirty="0">
                <a:latin typeface="Times New Roman" pitchFamily="18" charset="0"/>
                <a:cs typeface="Times New Roman" pitchFamily="18" charset="0"/>
              </a:rPr>
              <a:t>По категориям:</a:t>
            </a:r>
            <a:endParaRPr lang="ru-RU" sz="1800" dirty="0">
              <a:latin typeface="Times New Roman" pitchFamily="18" charset="0"/>
              <a:cs typeface="Times New Roman" pitchFamily="18" charset="0"/>
            </a:endParaRPr>
          </a:p>
          <a:p>
            <a:pPr algn="ctr">
              <a:buNone/>
            </a:pPr>
            <a:r>
              <a:rPr lang="ru-RU" sz="1800" dirty="0">
                <a:latin typeface="Times New Roman" pitchFamily="18" charset="0"/>
                <a:cs typeface="Times New Roman" pitchFamily="18" charset="0"/>
              </a:rPr>
              <a:t>Высшая квалификационная категория – 1 (20%)</a:t>
            </a:r>
          </a:p>
          <a:p>
            <a:pPr algn="ctr">
              <a:buNone/>
            </a:pPr>
            <a:r>
              <a:rPr lang="ru-RU" sz="1800" dirty="0">
                <a:latin typeface="Times New Roman" pitchFamily="18" charset="0"/>
                <a:cs typeface="Times New Roman" pitchFamily="18" charset="0"/>
              </a:rPr>
              <a:t>1 квалификационная категория – 1 (20%)</a:t>
            </a:r>
          </a:p>
          <a:p>
            <a:pPr algn="ctr">
              <a:buNone/>
            </a:pPr>
            <a:r>
              <a:rPr lang="ru-RU" sz="1800" dirty="0">
                <a:latin typeface="Times New Roman" pitchFamily="18" charset="0"/>
                <a:cs typeface="Times New Roman" pitchFamily="18" charset="0"/>
              </a:rPr>
              <a:t>СЗД – 1 (20%)</a:t>
            </a:r>
          </a:p>
          <a:p>
            <a:pPr algn="ctr">
              <a:buNone/>
            </a:pPr>
            <a:r>
              <a:rPr lang="ru-RU" sz="1800" dirty="0">
                <a:latin typeface="Times New Roman" pitchFamily="18" charset="0"/>
                <a:cs typeface="Times New Roman" pitchFamily="18" charset="0"/>
              </a:rPr>
              <a:t>без категории 2 (40%)</a:t>
            </a:r>
          </a:p>
          <a:p>
            <a:endParaRPr lang="ru-RU"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57200" y="285728"/>
            <a:ext cx="8401080" cy="6357982"/>
          </a:xfrm>
        </p:spPr>
        <p:txBody>
          <a:bodyPr>
            <a:normAutofit fontScale="70000" lnSpcReduction="20000"/>
          </a:bodyPr>
          <a:lstStyle/>
          <a:p>
            <a:pPr algn="r">
              <a:buNone/>
            </a:pPr>
            <a:r>
              <a:rPr lang="ru-RU" dirty="0">
                <a:latin typeface="Times New Roman" pitchFamily="18" charset="0"/>
                <a:cs typeface="Times New Roman" pitchFamily="18" charset="0"/>
              </a:rPr>
              <a:t>В настоящее время все педагогические работники (100%) прошли курсовую подготовку. </a:t>
            </a:r>
          </a:p>
          <a:p>
            <a:pPr algn="r">
              <a:buNone/>
            </a:pPr>
            <a:r>
              <a:rPr lang="ru-RU" dirty="0">
                <a:latin typeface="Times New Roman" pitchFamily="18" charset="0"/>
                <a:cs typeface="Times New Roman" pitchFamily="18" charset="0"/>
              </a:rPr>
              <a:t>        Важной особенностью 2014- 2015 учебного года в плане методической работы  стало начало переходного периода по реализации ФГОС к структуре основной общеобразовательной программы дошкольного образования.</a:t>
            </a:r>
          </a:p>
          <a:p>
            <a:pPr algn="r">
              <a:buNone/>
            </a:pPr>
            <a:r>
              <a:rPr lang="ru-RU" dirty="0">
                <a:latin typeface="Times New Roman" pitchFamily="18" charset="0"/>
                <a:cs typeface="Times New Roman" pitchFamily="18" charset="0"/>
              </a:rPr>
              <a:t>В связи с переходом на ФГОС возникла необходимость проведения консультаций  по вопросам планирования воспитательно-образовательной деятельности с детьми раннего и дошкольного возраста, формированию знаний и практических навыков воспитателей о реализации образовательных областей:</a:t>
            </a:r>
          </a:p>
          <a:p>
            <a:pPr lvl="0" algn="r">
              <a:buNone/>
            </a:pPr>
            <a:r>
              <a:rPr lang="ru-RU" dirty="0">
                <a:latin typeface="Times New Roman" pitchFamily="18" charset="0"/>
                <a:cs typeface="Times New Roman" pitchFamily="18" charset="0"/>
              </a:rPr>
              <a:t>Цели и задачи ФГОС</a:t>
            </a:r>
          </a:p>
          <a:p>
            <a:pPr lvl="0" algn="r">
              <a:buNone/>
            </a:pPr>
            <a:r>
              <a:rPr lang="ru-RU" dirty="0">
                <a:latin typeface="Times New Roman" pitchFamily="18" charset="0"/>
                <a:cs typeface="Times New Roman" pitchFamily="18" charset="0"/>
              </a:rPr>
              <a:t>Образовательные области с соответствии с ФГОС</a:t>
            </a:r>
          </a:p>
          <a:p>
            <a:pPr lvl="0" algn="r">
              <a:buNone/>
            </a:pPr>
            <a:r>
              <a:rPr lang="ru-RU" dirty="0">
                <a:latin typeface="Times New Roman" pitchFamily="18" charset="0"/>
                <a:cs typeface="Times New Roman" pitchFamily="18" charset="0"/>
              </a:rPr>
              <a:t>Разделы ООП ДОО</a:t>
            </a:r>
          </a:p>
          <a:p>
            <a:pPr lvl="0" algn="r">
              <a:buNone/>
            </a:pPr>
            <a:r>
              <a:rPr lang="ru-RU" dirty="0" err="1">
                <a:latin typeface="Times New Roman" pitchFamily="18" charset="0"/>
                <a:cs typeface="Times New Roman" pitchFamily="18" charset="0"/>
              </a:rPr>
              <a:t>Вебинары</a:t>
            </a:r>
            <a:endParaRPr lang="ru-RU" dirty="0">
              <a:latin typeface="Times New Roman" pitchFamily="18" charset="0"/>
              <a:cs typeface="Times New Roman" pitchFamily="18" charset="0"/>
            </a:endParaRPr>
          </a:p>
          <a:p>
            <a:pPr lvl="0" algn="r">
              <a:buNone/>
            </a:pPr>
            <a:r>
              <a:rPr lang="ru-RU" dirty="0">
                <a:latin typeface="Times New Roman" pitchFamily="18" charset="0"/>
                <a:cs typeface="Times New Roman" pitchFamily="18" charset="0"/>
              </a:rPr>
              <a:t>Написание ООП ДОО</a:t>
            </a:r>
          </a:p>
          <a:p>
            <a:pPr lvl="0" algn="r">
              <a:buNone/>
            </a:pPr>
            <a:r>
              <a:rPr lang="ru-RU" dirty="0">
                <a:latin typeface="Times New Roman" pitchFamily="18" charset="0"/>
                <a:cs typeface="Times New Roman" pitchFamily="18" charset="0"/>
              </a:rPr>
              <a:t>«Система мониторинга достижения детьми планируемых результатов освоения»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57200" y="285728"/>
            <a:ext cx="8472518" cy="6286544"/>
          </a:xfrm>
        </p:spPr>
        <p:txBody>
          <a:bodyPr>
            <a:normAutofit/>
          </a:bodyPr>
          <a:lstStyle/>
          <a:p>
            <a:pPr algn="r">
              <a:buNone/>
            </a:pPr>
            <a:r>
              <a:rPr lang="ru-RU" sz="2200" dirty="0">
                <a:latin typeface="Times New Roman" pitchFamily="18" charset="0"/>
                <a:cs typeface="Times New Roman" pitchFamily="18" charset="0"/>
              </a:rPr>
              <a:t>В учебном году была организована работа творческой группы «ФГОС в действии», задачи которой:</a:t>
            </a:r>
          </a:p>
          <a:p>
            <a:pPr algn="r">
              <a:buNone/>
            </a:pPr>
            <a:r>
              <a:rPr lang="ru-RU" sz="2200" dirty="0">
                <a:latin typeface="Times New Roman" pitchFamily="18" charset="0"/>
                <a:cs typeface="Times New Roman" pitchFamily="18" charset="0"/>
              </a:rPr>
              <a:t>1. Разработка нормативной и методической документации, локальных актов, регламентирующей реализацию образовательной программы Учреждения.</a:t>
            </a:r>
          </a:p>
          <a:p>
            <a:pPr algn="r">
              <a:buNone/>
            </a:pPr>
            <a:r>
              <a:rPr lang="ru-RU" sz="2200" dirty="0">
                <a:latin typeface="Times New Roman" pitchFamily="18" charset="0"/>
                <a:cs typeface="Times New Roman" pitchFamily="18" charset="0"/>
              </a:rPr>
              <a:t>2. Разработка и внедрение основной общеобразовательной программы дошкольного образования ДОО детского сада на 2014–2016 гг. с приоритетным осуществлением художественно-эстетического развития воспитанников.</a:t>
            </a:r>
          </a:p>
          <a:p>
            <a:pPr algn="r">
              <a:buNone/>
            </a:pPr>
            <a:r>
              <a:rPr lang="ru-RU" sz="2200" dirty="0">
                <a:latin typeface="Times New Roman" pitchFamily="18" charset="0"/>
                <a:cs typeface="Times New Roman" pitchFamily="18" charset="0"/>
              </a:rPr>
              <a:t>3. Повышение качества образовательного процесса, профессиональной компетентности педагогов в вопросах обновления образовательного процесса педагогов, совершенствование их педагогического мастерства.</a:t>
            </a:r>
          </a:p>
          <a:p>
            <a:pPr algn="r">
              <a:buNone/>
            </a:pPr>
            <a:r>
              <a:rPr lang="ru-RU" sz="2200" dirty="0">
                <a:latin typeface="Times New Roman" pitchFamily="18" charset="0"/>
                <a:cs typeface="Times New Roman" pitchFamily="18" charset="0"/>
              </a:rPr>
              <a:t>Продолжить работу по повышению уровня профессиональной компетентности педагогов посредством освоения ИКТ технологий.</a:t>
            </a:r>
          </a:p>
          <a:p>
            <a:pPr algn="r">
              <a:buNone/>
            </a:pPr>
            <a:endParaRPr lang="ru-RU" sz="24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57200" y="285728"/>
            <a:ext cx="8401080" cy="6357982"/>
          </a:xfrm>
        </p:spPr>
        <p:txBody>
          <a:bodyPr>
            <a:normAutofit/>
          </a:bodyPr>
          <a:lstStyle/>
          <a:p>
            <a:pPr algn="r">
              <a:buNone/>
            </a:pPr>
            <a:r>
              <a:rPr lang="ru-RU" sz="2200" dirty="0">
                <a:latin typeface="Times New Roman" pitchFamily="18" charset="0"/>
                <a:cs typeface="Times New Roman" pitchFamily="18" charset="0"/>
              </a:rPr>
              <a:t>Для решения задачи по организации комплексного подхода к формированию здорового образа жизни и повышения педагогической компетентности по этому вопросу были организованы консультации на темы «Комплексный подход к закаливанию детей в детском саду», «Пальчиковая гимнастика», «Дыхательная гимнастика», «</a:t>
            </a:r>
            <a:r>
              <a:rPr lang="ru-RU" sz="2200" dirty="0" err="1">
                <a:latin typeface="Times New Roman" pitchFamily="18" charset="0"/>
                <a:cs typeface="Times New Roman" pitchFamily="18" charset="0"/>
              </a:rPr>
              <a:t>Физминутки</a:t>
            </a:r>
            <a:r>
              <a:rPr lang="ru-RU" sz="2200" dirty="0">
                <a:latin typeface="Times New Roman" pitchFamily="18" charset="0"/>
                <a:cs typeface="Times New Roman" pitchFamily="18" charset="0"/>
              </a:rPr>
              <a:t> для детей раннего возраста», «Кризисы развития детей дошкольного возраста» «Прогулки в зимний период».</a:t>
            </a:r>
          </a:p>
          <a:p>
            <a:pPr algn="r">
              <a:buNone/>
            </a:pPr>
            <a:r>
              <a:rPr lang="ru-RU" sz="2200" dirty="0">
                <a:latin typeface="Times New Roman" pitchFamily="18" charset="0"/>
                <a:cs typeface="Times New Roman" pitchFamily="18" charset="0"/>
              </a:rPr>
              <a:t>На педагогическом совете по данной проблеме представлен опыт педагогов по вопросам формирования ценностного отношения к здоровому образу жизни в процессе физического воспитания /Чебунина Л.П., Панковой Н.А./, об укреплении психического и социального здоровья /Панкова Н.А./, о взаимодействии с семьями воспитанников по оздоровительной работе /Сеслова Л.Н./.</a:t>
            </a:r>
          </a:p>
          <a:p>
            <a:endParaRPr lang="ru-RU"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57200" y="285728"/>
            <a:ext cx="8401080" cy="6357982"/>
          </a:xfrm>
        </p:spPr>
        <p:txBody>
          <a:bodyPr>
            <a:normAutofit fontScale="70000" lnSpcReduction="20000"/>
          </a:bodyPr>
          <a:lstStyle/>
          <a:p>
            <a:pPr algn="r">
              <a:buNone/>
            </a:pPr>
            <a:r>
              <a:rPr lang="ru-RU" dirty="0"/>
              <a:t> </a:t>
            </a:r>
            <a:r>
              <a:rPr lang="ru-RU" dirty="0">
                <a:latin typeface="Times New Roman" pitchFamily="18" charset="0"/>
                <a:cs typeface="Times New Roman" pitchFamily="18" charset="0"/>
              </a:rPr>
              <a:t>Так же в подготовительной к школе  группе проведена психолого-педагогическая диагностика готовности к школе, по результатам которой  обследуемые дети успешно готовы к обучению в школе. Этому способствовало качество организации образовательного процесса, квалификация педагогов, включение в работу  детей с проблемами в освоении программы, качественное взаимодействие по вопросам подготовки детей к школе с родителями.</a:t>
            </a:r>
          </a:p>
          <a:p>
            <a:pPr algn="r">
              <a:buNone/>
            </a:pPr>
            <a:r>
              <a:rPr lang="ru-RU" dirty="0">
                <a:latin typeface="Times New Roman" pitchFamily="18" charset="0"/>
                <a:cs typeface="Times New Roman" pitchFamily="18" charset="0"/>
              </a:rPr>
              <a:t>Говоря о педагогической работе, нельзя не отметить совместную деятельность педагогов и родителей. Родители всех возрастных групп принимали участие в конкурсах, ставших традиционными в нашем детском саду «Творим своими руками», «Моя любимая игрушка»,  Родители в течение года оказывали помощь в оснащении предметно-развивающей среды групп Родительские собрания, консультации, праздники и развлечения всегда привлекают внимание родителей, они являются не только слушателями и наблюдателями, но и активными участниками многих мероприятий. В дальнейшем планируем расширять связи с родителями, искать новые формы сотрудничества в современных условиях (оформление стенда «У нас в саду», «Чем живет группа», проведение акций «Родители – детям»).</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57200" y="285728"/>
            <a:ext cx="8401080" cy="6357982"/>
          </a:xfrm>
        </p:spPr>
        <p:txBody>
          <a:bodyPr>
            <a:normAutofit/>
          </a:bodyPr>
          <a:lstStyle/>
          <a:p>
            <a:pPr algn="r">
              <a:buNone/>
            </a:pPr>
            <a:r>
              <a:rPr lang="ru-RU" sz="2200" dirty="0">
                <a:latin typeface="Times New Roman" pitchFamily="18" charset="0"/>
                <a:cs typeface="Times New Roman" pitchFamily="18" charset="0"/>
              </a:rPr>
              <a:t>В этом году наши воспитанники, по традиции приняли участие в краевом конкурсе </a:t>
            </a:r>
          </a:p>
          <a:p>
            <a:pPr algn="r">
              <a:buNone/>
            </a:pPr>
            <a:r>
              <a:rPr lang="ru-RU" sz="2200" dirty="0">
                <a:latin typeface="Times New Roman" pitchFamily="18" charset="0"/>
                <a:cs typeface="Times New Roman" pitchFamily="18" charset="0"/>
              </a:rPr>
              <a:t>«Один день из жизни леопарда в природе» ,«Один день из жизни тигра в природе»  в районном  конкурсе декоративно – прикладного творчества  «Красное пасхальное яйцо», «Мы хотим жить без пожаров». Все это подтверждает высокий уровень организации работы по развитию творческих способностей детей, мастерство педагогов, их умение своевременно выявить одаренных детей, создать условия для  раскрытия возможностей каждого воспитанника.</a:t>
            </a:r>
          </a:p>
          <a:p>
            <a:pPr algn="r">
              <a:buNone/>
            </a:pPr>
            <a:endParaRPr lang="ru-RU" sz="22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274638"/>
            <a:ext cx="8229600" cy="1868478"/>
          </a:xfrm>
        </p:spPr>
        <p:txBody>
          <a:bodyPr>
            <a:normAutofit/>
          </a:bodyPr>
          <a:lstStyle/>
          <a:p>
            <a:r>
              <a:rPr lang="ru-RU" sz="2700" b="1" dirty="0">
                <a:latin typeface="Times New Roman" pitchFamily="18" charset="0"/>
                <a:cs typeface="Times New Roman" pitchFamily="18" charset="0"/>
              </a:rPr>
              <a:t>5. Состояние и качество организации воспитательно-образовательного процесса</a:t>
            </a:r>
            <a:r>
              <a:rPr lang="ru-RU" dirty="0"/>
              <a:t/>
            </a:r>
            <a:br>
              <a:rPr lang="ru-RU" dirty="0"/>
            </a:br>
            <a:r>
              <a:rPr lang="ru-RU" sz="2200" i="1" dirty="0">
                <a:latin typeface="Times New Roman" pitchFamily="18" charset="0"/>
                <a:cs typeface="Times New Roman" pitchFamily="18" charset="0"/>
              </a:rPr>
              <a:t>Мониторинг освоения образовательных областей программы </a:t>
            </a:r>
            <a:r>
              <a:rPr lang="ru-RU" sz="1800" dirty="0">
                <a:latin typeface="Times New Roman" pitchFamily="18" charset="0"/>
                <a:cs typeface="Times New Roman" pitchFamily="18" charset="0"/>
              </a:rPr>
              <a:t>у детей 1 младшей   группы Воспитатель Панкова Нина Александровна</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Обследовано  13 детей. </a:t>
            </a:r>
          </a:p>
        </p:txBody>
      </p:sp>
      <p:graphicFrame>
        <p:nvGraphicFramePr>
          <p:cNvPr id="5" name="Содержимое 4"/>
          <p:cNvGraphicFramePr>
            <a:graphicFrameLocks noGrp="1"/>
          </p:cNvGraphicFramePr>
          <p:nvPr>
            <p:ph idx="1"/>
          </p:nvPr>
        </p:nvGraphicFramePr>
        <p:xfrm>
          <a:off x="428596" y="2214554"/>
          <a:ext cx="8472520" cy="5088932"/>
        </p:xfrm>
        <a:graphic>
          <a:graphicData uri="http://schemas.openxmlformats.org/drawingml/2006/table">
            <a:tbl>
              <a:tblPr firstRow="1" bandRow="1">
                <a:tableStyleId>{5C22544A-7EE6-4342-B048-85BDC9FD1C3A}</a:tableStyleId>
              </a:tblPr>
              <a:tblGrid>
                <a:gridCol w="328588"/>
                <a:gridCol w="1385924"/>
                <a:gridCol w="1685910"/>
                <a:gridCol w="1000132"/>
                <a:gridCol w="1000132"/>
                <a:gridCol w="846549"/>
                <a:gridCol w="1041206"/>
                <a:gridCol w="1184079"/>
              </a:tblGrid>
              <a:tr h="320040">
                <a:tc rowSpan="2">
                  <a:txBody>
                    <a:bodyPr/>
                    <a:lstStyle/>
                    <a:p>
                      <a:r>
                        <a:rPr lang="ru-RU" dirty="0" smtClean="0"/>
                        <a:t>№</a:t>
                      </a:r>
                      <a:endParaRPr lang="ru-RU" dirty="0"/>
                    </a:p>
                  </a:txBody>
                  <a:tcPr/>
                </a:tc>
                <a:tc rowSpan="2">
                  <a:txBody>
                    <a:bodyPr/>
                    <a:lstStyle/>
                    <a:p>
                      <a:r>
                        <a:rPr lang="ru-RU" sz="1200" dirty="0" smtClean="0">
                          <a:latin typeface="Times New Roman" pitchFamily="18" charset="0"/>
                          <a:cs typeface="Times New Roman" pitchFamily="18" charset="0"/>
                        </a:rPr>
                        <a:t>Образовательные области</a:t>
                      </a:r>
                      <a:endParaRPr lang="ru-RU" sz="1200" dirty="0">
                        <a:latin typeface="Times New Roman" pitchFamily="18" charset="0"/>
                        <a:cs typeface="Times New Roman" pitchFamily="18" charset="0"/>
                      </a:endParaRPr>
                    </a:p>
                  </a:txBody>
                  <a:tcPr/>
                </a:tc>
                <a:tc>
                  <a:txBody>
                    <a:bodyPr/>
                    <a:lstStyle/>
                    <a:p>
                      <a:r>
                        <a:rPr lang="ru-RU" sz="1600" b="0" dirty="0" smtClean="0">
                          <a:latin typeface="Times New Roman" pitchFamily="18" charset="0"/>
                          <a:cs typeface="Times New Roman" pitchFamily="18" charset="0"/>
                        </a:rPr>
                        <a:t>Кол-во детей в % по уровням</a:t>
                      </a:r>
                      <a:endParaRPr lang="ru-RU" sz="1600" b="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c>
                  <a:txBody>
                    <a:bodyPr/>
                    <a:lstStyle/>
                    <a:p>
                      <a:endParaRPr lang="ru-RU" dirty="0"/>
                    </a:p>
                  </a:txBody>
                  <a:tcPr>
                    <a:lnB w="12700" cap="flat" cmpd="sng" algn="ctr">
                      <a:solidFill>
                        <a:schemeClr val="tx1"/>
                      </a:solidFill>
                      <a:prstDash val="solid"/>
                      <a:round/>
                      <a:headEnd type="none" w="med" len="med"/>
                      <a:tailEnd type="none" w="med" len="med"/>
                    </a:lnB>
                  </a:tcPr>
                </a:tc>
                <a:tc>
                  <a:txBody>
                    <a:bodyPr/>
                    <a:lstStyle/>
                    <a:p>
                      <a:endParaRPr lang="ru-RU" dirty="0"/>
                    </a:p>
                  </a:txBody>
                  <a:tcPr>
                    <a:lnB w="12700" cap="flat" cmpd="sng" algn="ctr">
                      <a:solidFill>
                        <a:schemeClr val="tx1"/>
                      </a:solidFill>
                      <a:prstDash val="solid"/>
                      <a:round/>
                      <a:headEnd type="none" w="med" len="med"/>
                      <a:tailEnd type="none" w="med" len="med"/>
                    </a:lnB>
                  </a:tcPr>
                </a:tc>
                <a:tc>
                  <a:txBody>
                    <a:bodyPr/>
                    <a:lstStyle/>
                    <a:p>
                      <a:endParaRPr lang="ru-RU" dirty="0"/>
                    </a:p>
                  </a:txBody>
                  <a:tcPr>
                    <a:lnB w="12700" cap="flat" cmpd="sng" algn="ctr">
                      <a:solidFill>
                        <a:schemeClr val="tx1"/>
                      </a:solidFill>
                      <a:prstDash val="solid"/>
                      <a:round/>
                      <a:headEnd type="none" w="med" len="med"/>
                      <a:tailEnd type="none" w="med" len="med"/>
                    </a:lnB>
                  </a:tcPr>
                </a:tc>
                <a:tc rowSpan="2">
                  <a:txBody>
                    <a:bodyPr/>
                    <a:lstStyle/>
                    <a:p>
                      <a:r>
                        <a:rPr lang="ru-RU" sz="1600" b="0" dirty="0" smtClean="0"/>
                        <a:t>Средний бал</a:t>
                      </a:r>
                      <a:endParaRPr lang="ru-RU" sz="1600" b="0" dirty="0"/>
                    </a:p>
                  </a:txBody>
                  <a:tcPr/>
                </a:tc>
                <a:tc rowSpan="2">
                  <a:txBody>
                    <a:bodyPr/>
                    <a:lstStyle/>
                    <a:p>
                      <a:r>
                        <a:rPr lang="ru-RU" sz="1600" b="0" dirty="0" smtClean="0"/>
                        <a:t>Усвоение программы</a:t>
                      </a:r>
                      <a:endParaRPr lang="ru-RU" sz="1600" b="0" dirty="0"/>
                    </a:p>
                  </a:txBody>
                  <a:tcPr/>
                </a:tc>
              </a:tr>
              <a:tr h="320040">
                <a:tc vMerge="1">
                  <a:txBody>
                    <a:bodyPr/>
                    <a:lstStyle/>
                    <a:p>
                      <a:endParaRPr lang="ru-RU"/>
                    </a:p>
                  </a:txBody>
                  <a:tcPr/>
                </a:tc>
                <a:tc vMerge="1">
                  <a:txBody>
                    <a:bodyPr/>
                    <a:lstStyle/>
                    <a:p>
                      <a:endParaRPr lang="ru-RU"/>
                    </a:p>
                  </a:txBody>
                  <a:tcPr/>
                </a:tc>
                <a:tc>
                  <a:txBody>
                    <a:bodyPr/>
                    <a:lstStyle/>
                    <a:p>
                      <a:r>
                        <a:rPr lang="ru-RU" sz="1600" dirty="0" smtClean="0">
                          <a:latin typeface="Times New Roman" pitchFamily="18" charset="0"/>
                          <a:cs typeface="Times New Roman" pitchFamily="18" charset="0"/>
                        </a:rPr>
                        <a:t>высокий</a:t>
                      </a:r>
                      <a:endParaRPr lang="ru-RU" sz="16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a:txBody>
                    <a:bodyPr/>
                    <a:lstStyle/>
                    <a:p>
                      <a:r>
                        <a:rPr lang="ru-RU" sz="1600" dirty="0" smtClean="0">
                          <a:latin typeface="Times New Roman" pitchFamily="18" charset="0"/>
                          <a:cs typeface="Times New Roman" pitchFamily="18" charset="0"/>
                        </a:rPr>
                        <a:t>средний</a:t>
                      </a:r>
                      <a:endParaRPr lang="ru-RU" sz="16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a:txBody>
                    <a:bodyPr/>
                    <a:lstStyle/>
                    <a:p>
                      <a:r>
                        <a:rPr lang="ru-RU" sz="1600" dirty="0" smtClean="0">
                          <a:latin typeface="Times New Roman" pitchFamily="18" charset="0"/>
                          <a:cs typeface="Times New Roman" pitchFamily="18" charset="0"/>
                        </a:rPr>
                        <a:t>низкий</a:t>
                      </a:r>
                      <a:endParaRPr lang="ru-RU" sz="16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a:txBody>
                    <a:bodyPr/>
                    <a:lstStyle/>
                    <a:p>
                      <a:r>
                        <a:rPr lang="ru-RU" sz="1600" dirty="0" smtClean="0">
                          <a:latin typeface="Times New Roman" pitchFamily="18" charset="0"/>
                          <a:cs typeface="Times New Roman" pitchFamily="18" charset="0"/>
                        </a:rPr>
                        <a:t>низший</a:t>
                      </a:r>
                      <a:endParaRPr lang="ru-RU" sz="16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vMerge="1">
                  <a:txBody>
                    <a:bodyPr/>
                    <a:lstStyle/>
                    <a:p>
                      <a:endParaRPr lang="ru-RU"/>
                    </a:p>
                  </a:txBody>
                  <a:tcPr/>
                </a:tc>
                <a:tc vMerge="1">
                  <a:txBody>
                    <a:bodyPr/>
                    <a:lstStyle/>
                    <a:p>
                      <a:endParaRPr lang="ru-RU"/>
                    </a:p>
                  </a:txBody>
                  <a:tcPr/>
                </a:tc>
              </a:tr>
              <a:tr h="615770">
                <a:tc>
                  <a:txBody>
                    <a:bodyPr/>
                    <a:lstStyle/>
                    <a:p>
                      <a:endParaRPr lang="ru-RU"/>
                    </a:p>
                  </a:txBody>
                  <a:tcPr/>
                </a:tc>
                <a:tc>
                  <a:txBody>
                    <a:bodyPr/>
                    <a:lstStyle/>
                    <a:p>
                      <a:r>
                        <a:rPr lang="ru-RU" sz="1400" kern="1200" dirty="0" smtClean="0">
                          <a:solidFill>
                            <a:schemeClr val="dk1"/>
                          </a:solidFill>
                          <a:latin typeface="Times New Roman" pitchFamily="18" charset="0"/>
                          <a:ea typeface="+mn-ea"/>
                          <a:cs typeface="Times New Roman" pitchFamily="18" charset="0"/>
                        </a:rPr>
                        <a:t>Художественно- эстетическое развитие</a:t>
                      </a:r>
                      <a:endParaRPr lang="ru-RU" sz="1400" dirty="0">
                        <a:latin typeface="Times New Roman" pitchFamily="18" charset="0"/>
                        <a:cs typeface="Times New Roman" pitchFamily="18" charset="0"/>
                      </a:endParaRPr>
                    </a:p>
                  </a:txBody>
                  <a:tcPr/>
                </a:tc>
                <a:tc>
                  <a:txBody>
                    <a:bodyPr/>
                    <a:lstStyle/>
                    <a:p>
                      <a:pPr>
                        <a:lnSpc>
                          <a:spcPct val="115000"/>
                        </a:lnSpc>
                        <a:spcAft>
                          <a:spcPts val="0"/>
                        </a:spcAft>
                      </a:pPr>
                      <a:r>
                        <a:rPr lang="ru-RU" sz="1400" dirty="0">
                          <a:solidFill>
                            <a:srgbClr val="000000"/>
                          </a:solidFill>
                          <a:latin typeface="Times New Roman"/>
                          <a:ea typeface="Calibri"/>
                          <a:cs typeface="Times New Roman"/>
                        </a:rPr>
                        <a:t>3</a:t>
                      </a:r>
                      <a:endParaRPr lang="ru-RU" sz="1200" dirty="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10</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endParaRPr lang="ru-RU" sz="1400" dirty="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3,2</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dirty="0">
                          <a:solidFill>
                            <a:srgbClr val="000000"/>
                          </a:solidFill>
                          <a:latin typeface="Times New Roman"/>
                          <a:ea typeface="Calibri"/>
                          <a:cs typeface="Times New Roman"/>
                        </a:rPr>
                        <a:t>80</a:t>
                      </a:r>
                      <a:endParaRPr lang="ru-RU" sz="1200" dirty="0">
                        <a:latin typeface="Calibri"/>
                        <a:ea typeface="Times New Roman"/>
                        <a:cs typeface="Times New Roman"/>
                      </a:endParaRPr>
                    </a:p>
                  </a:txBody>
                  <a:tcPr marL="68580" marR="68580" marT="0" marB="0"/>
                </a:tc>
              </a:tr>
              <a:tr h="615770">
                <a:tc>
                  <a:txBody>
                    <a:bodyPr/>
                    <a:lstStyle/>
                    <a:p>
                      <a:endParaRPr lang="ru-RU"/>
                    </a:p>
                  </a:txBody>
                  <a:tcPr/>
                </a:tc>
                <a:tc>
                  <a:txBody>
                    <a:bodyPr/>
                    <a:lstStyle/>
                    <a:p>
                      <a:pPr>
                        <a:lnSpc>
                          <a:spcPct val="115000"/>
                        </a:lnSpc>
                        <a:spcAft>
                          <a:spcPts val="0"/>
                        </a:spcAft>
                      </a:pPr>
                      <a:r>
                        <a:rPr lang="ru-RU" sz="1400" dirty="0">
                          <a:latin typeface="Times New Roman"/>
                          <a:ea typeface="Times New Roman"/>
                          <a:cs typeface="Times New Roman"/>
                        </a:rPr>
                        <a:t>Познавательное развитие</a:t>
                      </a:r>
                      <a:endParaRPr lang="ru-RU" sz="1200" dirty="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9</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1</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2,6</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dirty="0">
                          <a:solidFill>
                            <a:srgbClr val="000000"/>
                          </a:solidFill>
                          <a:latin typeface="Times New Roman"/>
                          <a:ea typeface="Calibri"/>
                          <a:cs typeface="Times New Roman"/>
                        </a:rPr>
                        <a:t>65</a:t>
                      </a:r>
                      <a:endParaRPr lang="ru-RU" sz="1200" dirty="0">
                        <a:latin typeface="Calibri"/>
                        <a:ea typeface="Times New Roman"/>
                        <a:cs typeface="Times New Roman"/>
                      </a:endParaRPr>
                    </a:p>
                  </a:txBody>
                  <a:tcPr marL="68580" marR="68580" marT="0" marB="0"/>
                </a:tc>
              </a:tr>
              <a:tr h="615770">
                <a:tc>
                  <a:txBody>
                    <a:bodyPr/>
                    <a:lstStyle/>
                    <a:p>
                      <a:endParaRPr lang="ru-RU"/>
                    </a:p>
                  </a:txBody>
                  <a:tcPr/>
                </a:tc>
                <a:tc>
                  <a:txBody>
                    <a:bodyPr/>
                    <a:lstStyle/>
                    <a:p>
                      <a:pPr>
                        <a:lnSpc>
                          <a:spcPct val="115000"/>
                        </a:lnSpc>
                        <a:spcAft>
                          <a:spcPts val="0"/>
                        </a:spcAft>
                      </a:pPr>
                      <a:r>
                        <a:rPr lang="ru-RU" sz="1400" dirty="0">
                          <a:latin typeface="Times New Roman"/>
                          <a:ea typeface="Times New Roman"/>
                          <a:cs typeface="Times New Roman"/>
                        </a:rPr>
                        <a:t>Физическое развитие</a:t>
                      </a:r>
                      <a:endParaRPr lang="ru-RU" sz="1200" dirty="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9</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1</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3,2</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dirty="0">
                          <a:solidFill>
                            <a:srgbClr val="000000"/>
                          </a:solidFill>
                          <a:latin typeface="Times New Roman"/>
                          <a:ea typeface="Calibri"/>
                          <a:cs typeface="Times New Roman"/>
                        </a:rPr>
                        <a:t>80</a:t>
                      </a:r>
                      <a:endParaRPr lang="ru-RU" sz="1200" dirty="0">
                        <a:latin typeface="Calibri"/>
                        <a:ea typeface="Times New Roman"/>
                        <a:cs typeface="Times New Roman"/>
                      </a:endParaRPr>
                    </a:p>
                  </a:txBody>
                  <a:tcPr marL="68580" marR="68580" marT="0" marB="0"/>
                </a:tc>
              </a:tr>
              <a:tr h="615770">
                <a:tc>
                  <a:txBody>
                    <a:bodyPr/>
                    <a:lstStyle/>
                    <a:p>
                      <a:endParaRPr lang="ru-RU"/>
                    </a:p>
                  </a:txBody>
                  <a:tcPr/>
                </a:tc>
                <a:tc>
                  <a:txBody>
                    <a:bodyPr/>
                    <a:lstStyle/>
                    <a:p>
                      <a:pPr>
                        <a:lnSpc>
                          <a:spcPct val="115000"/>
                        </a:lnSpc>
                        <a:spcAft>
                          <a:spcPts val="0"/>
                        </a:spcAft>
                      </a:pPr>
                      <a:r>
                        <a:rPr lang="ru-RU" sz="1400" dirty="0">
                          <a:latin typeface="Times New Roman"/>
                          <a:ea typeface="Times New Roman"/>
                          <a:cs typeface="Times New Roman"/>
                        </a:rPr>
                        <a:t>Социально-коммуникативное развитие </a:t>
                      </a:r>
                      <a:endParaRPr lang="ru-RU" sz="1200" dirty="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10</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3,3</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dirty="0">
                          <a:solidFill>
                            <a:srgbClr val="000000"/>
                          </a:solidFill>
                          <a:latin typeface="Times New Roman"/>
                          <a:ea typeface="Calibri"/>
                          <a:cs typeface="Times New Roman"/>
                        </a:rPr>
                        <a:t>82,5</a:t>
                      </a:r>
                      <a:endParaRPr lang="ru-RU" sz="1200" dirty="0">
                        <a:latin typeface="Calibri"/>
                        <a:ea typeface="Times New Roman"/>
                        <a:cs typeface="Times New Roman"/>
                      </a:endParaRPr>
                    </a:p>
                  </a:txBody>
                  <a:tcPr marL="68580" marR="68580" marT="0" marB="0"/>
                </a:tc>
              </a:tr>
              <a:tr h="615770">
                <a:tc>
                  <a:txBody>
                    <a:bodyPr/>
                    <a:lstStyle/>
                    <a:p>
                      <a:endParaRPr lang="ru-RU"/>
                    </a:p>
                  </a:txBody>
                  <a:tcPr/>
                </a:tc>
                <a:tc>
                  <a:txBody>
                    <a:bodyPr/>
                    <a:lstStyle/>
                    <a:p>
                      <a:pPr>
                        <a:lnSpc>
                          <a:spcPct val="115000"/>
                        </a:lnSpc>
                        <a:spcAft>
                          <a:spcPts val="0"/>
                        </a:spcAft>
                      </a:pPr>
                      <a:r>
                        <a:rPr lang="ru-RU" sz="1400" dirty="0">
                          <a:latin typeface="Times New Roman"/>
                          <a:ea typeface="Times New Roman"/>
                          <a:cs typeface="Times New Roman"/>
                        </a:rPr>
                        <a:t>Речевое развитие</a:t>
                      </a:r>
                      <a:endParaRPr lang="ru-RU" sz="1200" dirty="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8</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4</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1</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2,7</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dirty="0">
                          <a:solidFill>
                            <a:srgbClr val="000000"/>
                          </a:solidFill>
                          <a:latin typeface="Times New Roman"/>
                          <a:ea typeface="Calibri"/>
                          <a:cs typeface="Times New Roman"/>
                        </a:rPr>
                        <a:t>69</a:t>
                      </a:r>
                      <a:endParaRPr lang="ru-RU" sz="1200" dirty="0">
                        <a:latin typeface="Calibri"/>
                        <a:ea typeface="Times New Roman"/>
                        <a:cs typeface="Times New Roman"/>
                      </a:endParaRPr>
                    </a:p>
                  </a:txBody>
                  <a:tcPr marL="68580" marR="68580" marT="0" marB="0"/>
                </a:tc>
              </a:tr>
              <a:tr h="615770">
                <a:tc>
                  <a:txBody>
                    <a:bodyPr/>
                    <a:lstStyle/>
                    <a:p>
                      <a:endParaRPr lang="ru-RU"/>
                    </a:p>
                  </a:txBody>
                  <a:tcPr/>
                </a:tc>
                <a:tc>
                  <a:txBody>
                    <a:bodyPr/>
                    <a:lstStyle/>
                    <a:p>
                      <a:pPr>
                        <a:lnSpc>
                          <a:spcPct val="115000"/>
                        </a:lnSpc>
                        <a:spcAft>
                          <a:spcPts val="0"/>
                        </a:spcAft>
                      </a:pPr>
                      <a:r>
                        <a:rPr lang="ru-RU" sz="1400" dirty="0">
                          <a:latin typeface="Times New Roman"/>
                          <a:ea typeface="Times New Roman"/>
                          <a:cs typeface="Times New Roman"/>
                        </a:rPr>
                        <a:t>ИТОГО</a:t>
                      </a:r>
                      <a:endParaRPr lang="ru-RU" sz="1200" dirty="0">
                        <a:latin typeface="Calibri"/>
                        <a:ea typeface="Times New Roman"/>
                        <a:cs typeface="Times New Roman"/>
                      </a:endParaRPr>
                    </a:p>
                  </a:txBody>
                  <a:tcPr marL="68580" marR="68580" marT="0" marB="0"/>
                </a:tc>
                <a:tc>
                  <a:txBody>
                    <a:bodyPr/>
                    <a:lstStyle/>
                    <a:p>
                      <a:pPr>
                        <a:lnSpc>
                          <a:spcPct val="115000"/>
                        </a:lnSpc>
                        <a:spcAft>
                          <a:spcPts val="0"/>
                        </a:spcAft>
                      </a:pPr>
                      <a:endParaRPr lang="ru-RU" sz="1200" dirty="0">
                        <a:latin typeface="Calibri"/>
                        <a:ea typeface="Times New Roman"/>
                        <a:cs typeface="Times New Roman"/>
                      </a:endParaRPr>
                    </a:p>
                  </a:txBody>
                  <a:tcPr marL="68580" marR="68580" marT="0" marB="0"/>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r>
                        <a:rPr lang="ru-RU" dirty="0" smtClean="0"/>
                        <a:t>75,3</a:t>
                      </a:r>
                      <a:endParaRPr lang="ru-RU" dirty="0"/>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57200" y="285728"/>
            <a:ext cx="8401080" cy="6286544"/>
          </a:xfrm>
        </p:spPr>
        <p:txBody>
          <a:bodyPr/>
          <a:lstStyle/>
          <a:p>
            <a:pPr algn="ctr">
              <a:buNone/>
            </a:pPr>
            <a:r>
              <a:rPr lang="ru-RU" sz="2000" dirty="0">
                <a:latin typeface="Times New Roman" pitchFamily="18" charset="0"/>
                <a:cs typeface="Times New Roman" pitchFamily="18" charset="0"/>
              </a:rPr>
              <a:t>Трудности в усвоении программы по многим образовательным областям возникли у </a:t>
            </a:r>
            <a:r>
              <a:rPr lang="ru-RU" sz="2000" dirty="0" err="1">
                <a:latin typeface="Times New Roman" pitchFamily="18" charset="0"/>
                <a:cs typeface="Times New Roman" pitchFamily="18" charset="0"/>
              </a:rPr>
              <a:t>Чучалина</a:t>
            </a:r>
            <a:r>
              <a:rPr lang="ru-RU" sz="2000" dirty="0">
                <a:latin typeface="Times New Roman" pitchFamily="18" charset="0"/>
                <a:cs typeface="Times New Roman" pitchFamily="18" charset="0"/>
              </a:rPr>
              <a:t> Ивана, Хомяк Полины, Саши Акимовой, Орлова Никиты, </a:t>
            </a:r>
            <a:r>
              <a:rPr lang="ru-RU" sz="2000" dirty="0" err="1">
                <a:latin typeface="Times New Roman" pitchFamily="18" charset="0"/>
                <a:cs typeface="Times New Roman" pitchFamily="18" charset="0"/>
              </a:rPr>
              <a:t>Карпук</a:t>
            </a:r>
            <a:r>
              <a:rPr lang="ru-RU" sz="2000" dirty="0">
                <a:latin typeface="Times New Roman" pitchFamily="18" charset="0"/>
                <a:cs typeface="Times New Roman" pitchFamily="18" charset="0"/>
              </a:rPr>
              <a:t> Ангелины, </a:t>
            </a:r>
            <a:r>
              <a:rPr lang="ru-RU" sz="2000" dirty="0" err="1">
                <a:latin typeface="Times New Roman" pitchFamily="18" charset="0"/>
                <a:cs typeface="Times New Roman" pitchFamily="18" charset="0"/>
              </a:rPr>
              <a:t>Демида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Косолопова</a:t>
            </a:r>
            <a:r>
              <a:rPr lang="ru-RU" sz="2000" dirty="0">
                <a:latin typeface="Times New Roman" pitchFamily="18" charset="0"/>
                <a:cs typeface="Times New Roman" pitchFamily="18" charset="0"/>
              </a:rPr>
              <a:t>, Лимаренко Вероники. С этими детьми запланирована индивидуальная работа, развивающие занятия с психологом, активное взаимодействие с родителями.</a:t>
            </a:r>
          </a:p>
          <a:p>
            <a:pPr algn="r">
              <a:buNone/>
            </a:pPr>
            <a:r>
              <a:rPr lang="ru-RU" sz="2000" dirty="0">
                <a:latin typeface="Times New Roman" pitchFamily="18" charset="0"/>
                <a:cs typeface="Times New Roman" pitchFamily="18" charset="0"/>
              </a:rPr>
              <a:t> </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428604"/>
            <a:ext cx="8472518" cy="1428760"/>
          </a:xfrm>
        </p:spPr>
        <p:txBody>
          <a:bodyPr>
            <a:normAutofit fontScale="90000"/>
          </a:bodyPr>
          <a:lstStyle/>
          <a:p>
            <a:r>
              <a:rPr lang="ru-RU" sz="2200" dirty="0">
                <a:latin typeface="Times New Roman" pitchFamily="18" charset="0"/>
                <a:cs typeface="Times New Roman" pitchFamily="18" charset="0"/>
              </a:rPr>
              <a:t>Мониторинг освоения образовательных областей программы </a:t>
            </a:r>
            <a:r>
              <a:rPr lang="ru-RU" sz="2200" b="1" u="sng" dirty="0">
                <a:latin typeface="Times New Roman" pitchFamily="18" charset="0"/>
                <a:cs typeface="Times New Roman" pitchFamily="18" charset="0"/>
              </a:rPr>
              <a:t>2  младшей группы</a:t>
            </a:r>
            <a:r>
              <a:rPr lang="ru-RU" sz="2200" dirty="0">
                <a:latin typeface="Times New Roman" pitchFamily="18" charset="0"/>
                <a:cs typeface="Times New Roman" pitchFamily="18" charset="0"/>
              </a:rPr>
              <a:t> Воспитатель Сеслова Любовь Николаевна    Обследовано   15 детей.</a:t>
            </a:r>
            <a:r>
              <a:rPr lang="ru-RU" dirty="0"/>
              <a:t/>
            </a:r>
            <a:br>
              <a:rPr lang="ru-RU" dirty="0"/>
            </a:br>
            <a:endParaRPr lang="ru-RU" dirty="0"/>
          </a:p>
        </p:txBody>
      </p:sp>
      <p:graphicFrame>
        <p:nvGraphicFramePr>
          <p:cNvPr id="6" name="Содержимое 5"/>
          <p:cNvGraphicFramePr>
            <a:graphicFrameLocks noGrp="1"/>
          </p:cNvGraphicFramePr>
          <p:nvPr>
            <p:ph idx="1"/>
          </p:nvPr>
        </p:nvGraphicFramePr>
        <p:xfrm>
          <a:off x="285720" y="1357309"/>
          <a:ext cx="8858280" cy="5494720"/>
        </p:xfrm>
        <a:graphic>
          <a:graphicData uri="http://schemas.openxmlformats.org/drawingml/2006/table">
            <a:tbl>
              <a:tblPr firstRow="1" bandRow="1">
                <a:tableStyleId>{5C22544A-7EE6-4342-B048-85BDC9FD1C3A}</a:tableStyleId>
              </a:tblPr>
              <a:tblGrid>
                <a:gridCol w="357190"/>
                <a:gridCol w="1643074"/>
                <a:gridCol w="1321591"/>
                <a:gridCol w="1107285"/>
                <a:gridCol w="1107285"/>
                <a:gridCol w="1107285"/>
                <a:gridCol w="1107285"/>
                <a:gridCol w="1107285"/>
              </a:tblGrid>
              <a:tr h="377600">
                <a:tc rowSpan="2">
                  <a:txBody>
                    <a:bodyPr/>
                    <a:lstStyle/>
                    <a:p>
                      <a:r>
                        <a:rPr lang="ru-RU" dirty="0" smtClean="0"/>
                        <a:t>№</a:t>
                      </a:r>
                      <a:endParaRPr lang="ru-RU" dirty="0"/>
                    </a:p>
                  </a:txBody>
                  <a:tcPr/>
                </a:tc>
                <a:tc rowSpan="2">
                  <a:txBody>
                    <a:bodyPr/>
                    <a:lstStyle/>
                    <a:p>
                      <a:r>
                        <a:rPr lang="ru-RU" sz="1600" b="0" kern="1200" dirty="0" smtClean="0">
                          <a:solidFill>
                            <a:schemeClr val="lt1"/>
                          </a:solidFill>
                          <a:latin typeface="Times New Roman" pitchFamily="18" charset="0"/>
                          <a:ea typeface="+mn-ea"/>
                          <a:cs typeface="Times New Roman" pitchFamily="18" charset="0"/>
                        </a:rPr>
                        <a:t>Образовательные области</a:t>
                      </a:r>
                      <a:endParaRPr lang="ru-RU" sz="1600" b="0" dirty="0">
                        <a:latin typeface="Times New Roman" pitchFamily="18" charset="0"/>
                        <a:cs typeface="Times New Roman" pitchFamily="18" charset="0"/>
                      </a:endParaRPr>
                    </a:p>
                  </a:txBody>
                  <a:tcPr/>
                </a:tc>
                <a:tc>
                  <a:txBody>
                    <a:bodyPr/>
                    <a:lstStyle/>
                    <a:p>
                      <a:r>
                        <a:rPr lang="ru-RU" sz="1400" b="0" kern="1200" dirty="0" smtClean="0">
                          <a:solidFill>
                            <a:schemeClr val="lt1"/>
                          </a:solidFill>
                          <a:latin typeface="Times New Roman" pitchFamily="18" charset="0"/>
                          <a:ea typeface="+mn-ea"/>
                          <a:cs typeface="Times New Roman" pitchFamily="18" charset="0"/>
                        </a:rPr>
                        <a:t>Кол-во детей в % по уровням</a:t>
                      </a:r>
                      <a:endParaRPr lang="ru-RU" sz="1400" b="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c>
                  <a:txBody>
                    <a:bodyPr/>
                    <a:lstStyle/>
                    <a:p>
                      <a:endParaRPr lang="ru-RU" dirty="0"/>
                    </a:p>
                  </a:txBody>
                  <a:tcPr>
                    <a:lnB w="12700" cap="flat" cmpd="sng" algn="ctr">
                      <a:solidFill>
                        <a:schemeClr val="tx1"/>
                      </a:solidFill>
                      <a:prstDash val="solid"/>
                      <a:round/>
                      <a:headEnd type="none" w="med" len="med"/>
                      <a:tailEnd type="none" w="med" len="med"/>
                    </a:lnB>
                  </a:tcPr>
                </a:tc>
                <a:tc>
                  <a:txBody>
                    <a:bodyPr/>
                    <a:lstStyle/>
                    <a:p>
                      <a:endParaRPr lang="ru-RU"/>
                    </a:p>
                  </a:txBody>
                  <a:tcPr>
                    <a:lnB w="12700" cap="flat" cmpd="sng" algn="ctr">
                      <a:solidFill>
                        <a:schemeClr val="tx1"/>
                      </a:solidFill>
                      <a:prstDash val="solid"/>
                      <a:round/>
                      <a:headEnd type="none" w="med" len="med"/>
                      <a:tailEnd type="none" w="med" len="med"/>
                    </a:lnB>
                  </a:tcPr>
                </a:tc>
                <a:tc>
                  <a:txBody>
                    <a:bodyPr/>
                    <a:lstStyle/>
                    <a:p>
                      <a:endParaRPr lang="ru-RU"/>
                    </a:p>
                  </a:txBody>
                  <a:tcPr>
                    <a:lnB w="12700" cap="flat" cmpd="sng" algn="ctr">
                      <a:solidFill>
                        <a:schemeClr val="tx1"/>
                      </a:solidFill>
                      <a:prstDash val="solid"/>
                      <a:round/>
                      <a:headEnd type="none" w="med" len="med"/>
                      <a:tailEnd type="none" w="med" len="med"/>
                    </a:lnB>
                  </a:tcPr>
                </a:tc>
                <a:tc rowSpan="2">
                  <a:txBody>
                    <a:bodyPr/>
                    <a:lstStyle/>
                    <a:p>
                      <a:pPr>
                        <a:lnSpc>
                          <a:spcPct val="115000"/>
                        </a:lnSpc>
                        <a:spcAft>
                          <a:spcPts val="0"/>
                        </a:spcAft>
                      </a:pPr>
                      <a:r>
                        <a:rPr lang="ru-RU" sz="1400" b="0" dirty="0">
                          <a:solidFill>
                            <a:schemeClr val="bg1"/>
                          </a:solidFill>
                          <a:latin typeface="Times New Roman"/>
                          <a:ea typeface="Calibri"/>
                          <a:cs typeface="Times New Roman"/>
                        </a:rPr>
                        <a:t>Средний бал %</a:t>
                      </a:r>
                      <a:endParaRPr lang="ru-RU" sz="1200" b="0" dirty="0">
                        <a:solidFill>
                          <a:schemeClr val="bg1"/>
                        </a:solidFill>
                        <a:latin typeface="Calibri"/>
                        <a:ea typeface="Times New Roman"/>
                        <a:cs typeface="Times New Roman"/>
                      </a:endParaRPr>
                    </a:p>
                  </a:txBody>
                  <a:tcPr marL="68580" marR="68580" marT="0" marB="0"/>
                </a:tc>
                <a:tc rowSpan="2">
                  <a:txBody>
                    <a:bodyPr/>
                    <a:lstStyle/>
                    <a:p>
                      <a:pPr>
                        <a:lnSpc>
                          <a:spcPct val="115000"/>
                        </a:lnSpc>
                        <a:spcAft>
                          <a:spcPts val="0"/>
                        </a:spcAft>
                      </a:pPr>
                      <a:r>
                        <a:rPr lang="ru-RU" sz="1400" dirty="0">
                          <a:latin typeface="Times New Roman"/>
                          <a:ea typeface="Times New Roman"/>
                          <a:cs typeface="Times New Roman"/>
                        </a:rPr>
                        <a:t>Усвоение программы %</a:t>
                      </a:r>
                      <a:endParaRPr lang="ru-RU" sz="1200" dirty="0">
                        <a:latin typeface="Calibri"/>
                        <a:ea typeface="Times New Roman"/>
                        <a:cs typeface="Times New Roman"/>
                      </a:endParaRPr>
                    </a:p>
                  </a:txBody>
                  <a:tcPr marL="68580" marR="68580" marT="0" marB="0"/>
                </a:tc>
              </a:tr>
              <a:tr h="377600">
                <a:tc vMerge="1">
                  <a:txBody>
                    <a:bodyPr/>
                    <a:lstStyle/>
                    <a:p>
                      <a:endParaRPr lang="ru-RU"/>
                    </a:p>
                  </a:txBody>
                  <a:tcPr/>
                </a:tc>
                <a:tc vMerge="1">
                  <a:txBody>
                    <a:bodyPr/>
                    <a:lstStyle/>
                    <a:p>
                      <a:endParaRPr lang="ru-RU"/>
                    </a:p>
                  </a:txBody>
                  <a:tcPr/>
                </a:tc>
                <a:tc>
                  <a:txBody>
                    <a:bodyPr/>
                    <a:lstStyle/>
                    <a:p>
                      <a:pPr algn="ctr">
                        <a:lnSpc>
                          <a:spcPct val="115000"/>
                        </a:lnSpc>
                        <a:spcAft>
                          <a:spcPts val="0"/>
                        </a:spcAft>
                        <a:tabLst>
                          <a:tab pos="5715000" algn="l"/>
                          <a:tab pos="5829300" algn="l"/>
                        </a:tabLst>
                      </a:pPr>
                      <a:r>
                        <a:rPr lang="ru-RU" sz="1400" dirty="0">
                          <a:latin typeface="Times New Roman"/>
                          <a:ea typeface="Times New Roman"/>
                          <a:cs typeface="Times New Roman"/>
                        </a:rPr>
                        <a:t>Высокий </a:t>
                      </a:r>
                      <a:endParaRPr lang="ru-RU" sz="1200" dirty="0">
                        <a:latin typeface="Calibri"/>
                        <a:ea typeface="Times New Roman"/>
                        <a:cs typeface="Times New Roman"/>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tabLst>
                          <a:tab pos="5715000" algn="l"/>
                          <a:tab pos="5829300" algn="l"/>
                        </a:tabLst>
                      </a:pPr>
                      <a:r>
                        <a:rPr lang="ru-RU" sz="1400">
                          <a:latin typeface="Times New Roman"/>
                          <a:ea typeface="Times New Roman"/>
                          <a:cs typeface="Times New Roman"/>
                        </a:rPr>
                        <a:t>Средний </a:t>
                      </a:r>
                      <a:endParaRPr lang="ru-RU" sz="1200">
                        <a:latin typeface="Calibri"/>
                        <a:ea typeface="Times New Roman"/>
                        <a:cs typeface="Times New Roman"/>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tabLst>
                          <a:tab pos="5715000" algn="l"/>
                          <a:tab pos="5829300" algn="l"/>
                        </a:tabLst>
                      </a:pPr>
                      <a:r>
                        <a:rPr lang="ru-RU" sz="1400">
                          <a:latin typeface="Times New Roman"/>
                          <a:ea typeface="Times New Roman"/>
                          <a:cs typeface="Times New Roman"/>
                        </a:rPr>
                        <a:t>Низкий</a:t>
                      </a:r>
                      <a:endParaRPr lang="ru-RU" sz="1200">
                        <a:latin typeface="Calibri"/>
                        <a:ea typeface="Times New Roman"/>
                        <a:cs typeface="Times New Roman"/>
                      </a:endParaRPr>
                    </a:p>
                  </a:txBody>
                  <a:tcPr marL="68580" marR="68580" marT="0" marB="0">
                    <a:lnT w="12700" cap="flat" cmpd="sng" algn="ctr">
                      <a:solidFill>
                        <a:schemeClr val="tx1"/>
                      </a:solidFill>
                      <a:prstDash val="solid"/>
                      <a:round/>
                      <a:headEnd type="none" w="med" len="med"/>
                      <a:tailEnd type="none" w="med" len="med"/>
                    </a:lnT>
                  </a:tcPr>
                </a:tc>
                <a:tc>
                  <a:txBody>
                    <a:bodyPr/>
                    <a:lstStyle/>
                    <a:p>
                      <a:pPr>
                        <a:lnSpc>
                          <a:spcPct val="115000"/>
                        </a:lnSpc>
                        <a:spcAft>
                          <a:spcPts val="0"/>
                        </a:spcAft>
                      </a:pPr>
                      <a:r>
                        <a:rPr lang="ru-RU" sz="1400" dirty="0">
                          <a:solidFill>
                            <a:srgbClr val="000000"/>
                          </a:solidFill>
                          <a:latin typeface="Times New Roman"/>
                          <a:ea typeface="Calibri"/>
                          <a:cs typeface="Times New Roman"/>
                        </a:rPr>
                        <a:t>Низший </a:t>
                      </a:r>
                      <a:endParaRPr lang="ru-RU" sz="1200" dirty="0">
                        <a:latin typeface="Calibri"/>
                        <a:ea typeface="Times New Roman"/>
                        <a:cs typeface="Times New Roman"/>
                      </a:endParaRPr>
                    </a:p>
                  </a:txBody>
                  <a:tcPr marL="68580" marR="68580" marT="0" marB="0">
                    <a:lnT w="12700" cap="flat" cmpd="sng" algn="ctr">
                      <a:solidFill>
                        <a:schemeClr val="tx1"/>
                      </a:solidFill>
                      <a:prstDash val="solid"/>
                      <a:round/>
                      <a:headEnd type="none" w="med" len="med"/>
                      <a:tailEnd type="none" w="med" len="med"/>
                    </a:lnT>
                  </a:tcPr>
                </a:tc>
                <a:tc vMerge="1">
                  <a:txBody>
                    <a:bodyPr/>
                    <a:lstStyle/>
                    <a:p>
                      <a:endParaRPr lang="ru-RU"/>
                    </a:p>
                  </a:txBody>
                  <a:tcPr/>
                </a:tc>
                <a:tc vMerge="1">
                  <a:txBody>
                    <a:bodyPr/>
                    <a:lstStyle/>
                    <a:p>
                      <a:endParaRPr lang="ru-RU"/>
                    </a:p>
                  </a:txBody>
                  <a:tcPr/>
                </a:tc>
              </a:tr>
              <a:tr h="755200">
                <a:tc>
                  <a:txBody>
                    <a:bodyPr/>
                    <a:lstStyle/>
                    <a:p>
                      <a:endParaRPr lang="ru-RU"/>
                    </a:p>
                  </a:txBody>
                  <a:tcPr/>
                </a:tc>
                <a:tc>
                  <a:txBody>
                    <a:bodyPr/>
                    <a:lstStyle/>
                    <a:p>
                      <a:r>
                        <a:rPr lang="ru-RU" sz="1600" kern="1200" dirty="0" smtClean="0">
                          <a:solidFill>
                            <a:schemeClr val="dk1"/>
                          </a:solidFill>
                          <a:latin typeface="Times New Roman" pitchFamily="18" charset="0"/>
                          <a:ea typeface="+mn-ea"/>
                          <a:cs typeface="Times New Roman" pitchFamily="18" charset="0"/>
                        </a:rPr>
                        <a:t>Художественно- эстетическое развитие</a:t>
                      </a:r>
                      <a:endParaRPr lang="ru-RU" sz="1600" dirty="0">
                        <a:latin typeface="Times New Roman" pitchFamily="18" charset="0"/>
                        <a:cs typeface="Times New Roman" pitchFamily="18" charset="0"/>
                      </a:endParaRPr>
                    </a:p>
                  </a:txBody>
                  <a:tcPr/>
                </a:tc>
                <a:tc>
                  <a:txBody>
                    <a:bodyPr/>
                    <a:lstStyle/>
                    <a:p>
                      <a:pPr>
                        <a:lnSpc>
                          <a:spcPct val="115000"/>
                        </a:lnSpc>
                        <a:spcAft>
                          <a:spcPts val="0"/>
                        </a:spcAft>
                      </a:pPr>
                      <a:r>
                        <a:rPr lang="ru-RU" sz="1400" dirty="0">
                          <a:solidFill>
                            <a:srgbClr val="000000"/>
                          </a:solidFill>
                          <a:latin typeface="Times New Roman"/>
                          <a:ea typeface="Calibri"/>
                          <a:cs typeface="Times New Roman"/>
                        </a:rPr>
                        <a:t>3</a:t>
                      </a:r>
                      <a:endParaRPr lang="ru-RU" sz="1200" dirty="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10</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2</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2,4</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dirty="0">
                          <a:solidFill>
                            <a:srgbClr val="000000"/>
                          </a:solidFill>
                          <a:latin typeface="Times New Roman"/>
                          <a:ea typeface="Calibri"/>
                          <a:cs typeface="Times New Roman"/>
                        </a:rPr>
                        <a:t>60</a:t>
                      </a:r>
                      <a:endParaRPr lang="ru-RU" sz="1200" dirty="0">
                        <a:latin typeface="Calibri"/>
                        <a:ea typeface="Times New Roman"/>
                        <a:cs typeface="Times New Roman"/>
                      </a:endParaRPr>
                    </a:p>
                  </a:txBody>
                  <a:tcPr marL="68580" marR="68580" marT="0" marB="0"/>
                </a:tc>
              </a:tr>
              <a:tr h="755200">
                <a:tc>
                  <a:txBody>
                    <a:bodyPr/>
                    <a:lstStyle/>
                    <a:p>
                      <a:endParaRPr lang="ru-RU"/>
                    </a:p>
                  </a:txBody>
                  <a:tcPr/>
                </a:tc>
                <a:tc>
                  <a:txBody>
                    <a:bodyPr/>
                    <a:lstStyle/>
                    <a:p>
                      <a:r>
                        <a:rPr lang="ru-RU" sz="1600" kern="1200" dirty="0" smtClean="0">
                          <a:solidFill>
                            <a:schemeClr val="dk1"/>
                          </a:solidFill>
                          <a:latin typeface="Times New Roman" pitchFamily="18" charset="0"/>
                          <a:ea typeface="+mn-ea"/>
                          <a:cs typeface="Times New Roman" pitchFamily="18" charset="0"/>
                        </a:rPr>
                        <a:t>Познавательное развитие</a:t>
                      </a:r>
                      <a:endParaRPr lang="ru-RU" sz="1600" dirty="0">
                        <a:latin typeface="Times New Roman" pitchFamily="18" charset="0"/>
                        <a:cs typeface="Times New Roman" pitchFamily="18" charset="0"/>
                      </a:endParaRPr>
                    </a:p>
                  </a:txBody>
                  <a:tcPr/>
                </a:tc>
                <a:tc>
                  <a:txBody>
                    <a:bodyPr/>
                    <a:lstStyle/>
                    <a:p>
                      <a:pPr>
                        <a:lnSpc>
                          <a:spcPct val="115000"/>
                        </a:lnSpc>
                        <a:spcAft>
                          <a:spcPts val="0"/>
                        </a:spcAft>
                      </a:pPr>
                      <a:r>
                        <a:rPr lang="ru-RU" sz="1400" dirty="0">
                          <a:solidFill>
                            <a:srgbClr val="000000"/>
                          </a:solidFill>
                          <a:latin typeface="Times New Roman"/>
                          <a:ea typeface="Calibri"/>
                          <a:cs typeface="Times New Roman"/>
                        </a:rPr>
                        <a:t>6</a:t>
                      </a:r>
                      <a:endParaRPr lang="ru-RU" sz="1200" dirty="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7</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2</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3,3</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dirty="0">
                          <a:solidFill>
                            <a:srgbClr val="000000"/>
                          </a:solidFill>
                          <a:latin typeface="Times New Roman"/>
                          <a:ea typeface="Calibri"/>
                          <a:cs typeface="Times New Roman"/>
                        </a:rPr>
                        <a:t>82,5</a:t>
                      </a:r>
                      <a:endParaRPr lang="ru-RU" sz="1200" dirty="0">
                        <a:latin typeface="Calibri"/>
                        <a:ea typeface="Times New Roman"/>
                        <a:cs typeface="Times New Roman"/>
                      </a:endParaRPr>
                    </a:p>
                  </a:txBody>
                  <a:tcPr marL="68580" marR="68580" marT="0" marB="0"/>
                </a:tc>
              </a:tr>
              <a:tr h="755200">
                <a:tc>
                  <a:txBody>
                    <a:bodyPr/>
                    <a:lstStyle/>
                    <a:p>
                      <a:endParaRPr lang="ru-RU"/>
                    </a:p>
                  </a:txBody>
                  <a:tcPr/>
                </a:tc>
                <a:tc>
                  <a:txBody>
                    <a:bodyPr/>
                    <a:lstStyle/>
                    <a:p>
                      <a:r>
                        <a:rPr lang="ru-RU" sz="1600" kern="1200" dirty="0" smtClean="0">
                          <a:solidFill>
                            <a:schemeClr val="dk1"/>
                          </a:solidFill>
                          <a:latin typeface="Times New Roman" pitchFamily="18" charset="0"/>
                          <a:ea typeface="+mn-ea"/>
                          <a:cs typeface="Times New Roman" pitchFamily="18" charset="0"/>
                        </a:rPr>
                        <a:t>Физическое развитие</a:t>
                      </a:r>
                      <a:endParaRPr lang="ru-RU" sz="1600" dirty="0">
                        <a:latin typeface="Times New Roman" pitchFamily="18" charset="0"/>
                        <a:cs typeface="Times New Roman" pitchFamily="18" charset="0"/>
                      </a:endParaRPr>
                    </a:p>
                  </a:txBody>
                  <a:tcPr/>
                </a:tc>
                <a:tc>
                  <a:txBody>
                    <a:bodyPr/>
                    <a:lstStyle/>
                    <a:p>
                      <a:pPr>
                        <a:lnSpc>
                          <a:spcPct val="115000"/>
                        </a:lnSpc>
                        <a:spcAft>
                          <a:spcPts val="0"/>
                        </a:spcAft>
                      </a:pPr>
                      <a:r>
                        <a:rPr lang="ru-RU" sz="1400" dirty="0">
                          <a:solidFill>
                            <a:srgbClr val="000000"/>
                          </a:solidFill>
                          <a:latin typeface="Times New Roman"/>
                          <a:ea typeface="Calibri"/>
                          <a:cs typeface="Times New Roman"/>
                        </a:rPr>
                        <a:t>4</a:t>
                      </a:r>
                      <a:endParaRPr lang="ru-RU" sz="1200" dirty="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10</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2</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3,3</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dirty="0">
                          <a:solidFill>
                            <a:srgbClr val="000000"/>
                          </a:solidFill>
                          <a:latin typeface="Times New Roman"/>
                          <a:ea typeface="Calibri"/>
                          <a:cs typeface="Times New Roman"/>
                        </a:rPr>
                        <a:t>82,5</a:t>
                      </a:r>
                      <a:endParaRPr lang="ru-RU" sz="1200" dirty="0">
                        <a:latin typeface="Calibri"/>
                        <a:ea typeface="Times New Roman"/>
                        <a:cs typeface="Times New Roman"/>
                      </a:endParaRPr>
                    </a:p>
                  </a:txBody>
                  <a:tcPr marL="68580" marR="68580" marT="0" marB="0"/>
                </a:tc>
              </a:tr>
              <a:tr h="755200">
                <a:tc>
                  <a:txBody>
                    <a:bodyPr/>
                    <a:lstStyle/>
                    <a:p>
                      <a:endParaRPr lang="ru-RU"/>
                    </a:p>
                  </a:txBody>
                  <a:tcPr/>
                </a:tc>
                <a:tc>
                  <a:txBody>
                    <a:bodyPr/>
                    <a:lstStyle/>
                    <a:p>
                      <a:pPr>
                        <a:lnSpc>
                          <a:spcPct val="115000"/>
                        </a:lnSpc>
                        <a:spcAft>
                          <a:spcPts val="0"/>
                        </a:spcAft>
                      </a:pPr>
                      <a:r>
                        <a:rPr lang="ru-RU" sz="1400" dirty="0">
                          <a:latin typeface="Times New Roman"/>
                          <a:ea typeface="Times New Roman"/>
                          <a:cs typeface="Times New Roman"/>
                        </a:rPr>
                        <a:t>Социально-коммуникативное развитие </a:t>
                      </a:r>
                      <a:endParaRPr lang="ru-RU" sz="1200" dirty="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5</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8</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2</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3,2</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dirty="0">
                          <a:solidFill>
                            <a:srgbClr val="000000"/>
                          </a:solidFill>
                          <a:latin typeface="Times New Roman"/>
                          <a:ea typeface="Calibri"/>
                          <a:cs typeface="Times New Roman"/>
                        </a:rPr>
                        <a:t>80</a:t>
                      </a:r>
                      <a:endParaRPr lang="ru-RU" sz="1200" dirty="0">
                        <a:latin typeface="Calibri"/>
                        <a:ea typeface="Times New Roman"/>
                        <a:cs typeface="Times New Roman"/>
                      </a:endParaRPr>
                    </a:p>
                  </a:txBody>
                  <a:tcPr marL="68580" marR="68580" marT="0" marB="0"/>
                </a:tc>
              </a:tr>
              <a:tr h="755200">
                <a:tc>
                  <a:txBody>
                    <a:bodyPr/>
                    <a:lstStyle/>
                    <a:p>
                      <a:endParaRPr lang="ru-RU"/>
                    </a:p>
                  </a:txBody>
                  <a:tcPr/>
                </a:tc>
                <a:tc>
                  <a:txBody>
                    <a:bodyPr/>
                    <a:lstStyle/>
                    <a:p>
                      <a:pPr>
                        <a:lnSpc>
                          <a:spcPct val="115000"/>
                        </a:lnSpc>
                        <a:spcAft>
                          <a:spcPts val="0"/>
                        </a:spcAft>
                      </a:pPr>
                      <a:r>
                        <a:rPr lang="ru-RU" sz="1400" dirty="0">
                          <a:latin typeface="Times New Roman"/>
                          <a:ea typeface="Times New Roman"/>
                          <a:cs typeface="Times New Roman"/>
                        </a:rPr>
                        <a:t>Речевое развитие</a:t>
                      </a:r>
                      <a:endParaRPr lang="ru-RU" sz="1200" dirty="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12</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p>
                      <a:pPr>
                        <a:lnSpc>
                          <a:spcPct val="115000"/>
                        </a:lnSpc>
                        <a:spcAft>
                          <a:spcPts val="0"/>
                        </a:spcAft>
                      </a:pPr>
                      <a:r>
                        <a:rPr lang="ru-RU" sz="1400">
                          <a:solidFill>
                            <a:srgbClr val="000000"/>
                          </a:solidFill>
                          <a:latin typeface="Times New Roman"/>
                          <a:ea typeface="Calibri"/>
                          <a:cs typeface="Times New Roman"/>
                        </a:rPr>
                        <a:t>3</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2,8</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dirty="0">
                          <a:solidFill>
                            <a:srgbClr val="000000"/>
                          </a:solidFill>
                          <a:latin typeface="Times New Roman"/>
                          <a:ea typeface="Calibri"/>
                          <a:cs typeface="Times New Roman"/>
                        </a:rPr>
                        <a:t>70</a:t>
                      </a:r>
                      <a:endParaRPr lang="ru-RU" sz="1200" dirty="0">
                        <a:latin typeface="Calibri"/>
                        <a:ea typeface="Times New Roman"/>
                        <a:cs typeface="Times New Roman"/>
                      </a:endParaRPr>
                    </a:p>
                  </a:txBody>
                  <a:tcPr marL="68580" marR="68580" marT="0" marB="0"/>
                </a:tc>
              </a:tr>
              <a:tr h="755200">
                <a:tc>
                  <a:txBody>
                    <a:bodyPr/>
                    <a:lstStyle/>
                    <a:p>
                      <a:endParaRPr lang="ru-RU"/>
                    </a:p>
                  </a:txBody>
                  <a:tcPr/>
                </a:tc>
                <a:tc>
                  <a:txBody>
                    <a:bodyPr/>
                    <a:lstStyle/>
                    <a:p>
                      <a:r>
                        <a:rPr lang="ru-RU" sz="1800" kern="1200" dirty="0" smtClean="0">
                          <a:solidFill>
                            <a:schemeClr val="dk1"/>
                          </a:solidFill>
                          <a:latin typeface="+mn-lt"/>
                          <a:ea typeface="+mn-ea"/>
                          <a:cs typeface="+mn-cs"/>
                        </a:rPr>
                        <a:t>ИТОГО</a:t>
                      </a:r>
                      <a:endParaRPr lang="ru-RU" dirty="0"/>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r>
                        <a:rPr lang="ru-RU" dirty="0" smtClean="0"/>
                        <a:t>75</a:t>
                      </a:r>
                      <a:endParaRPr lang="ru-RU" dirty="0"/>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571480"/>
            <a:ext cx="8229600" cy="846158"/>
          </a:xfrm>
        </p:spPr>
        <p:txBody>
          <a:bodyPr>
            <a:normAutofit fontScale="90000"/>
          </a:bodyPr>
          <a:lstStyle/>
          <a:p>
            <a:r>
              <a:rPr lang="ru-RU" sz="2200" dirty="0">
                <a:latin typeface="Times New Roman" pitchFamily="18" charset="0"/>
                <a:cs typeface="Times New Roman" pitchFamily="18" charset="0"/>
              </a:rPr>
              <a:t>Мониторинг освоения образовательных областей программы </a:t>
            </a:r>
            <a:r>
              <a:rPr lang="ru-RU" sz="2200" b="1" u="sng" dirty="0">
                <a:latin typeface="Times New Roman" pitchFamily="18" charset="0"/>
                <a:cs typeface="Times New Roman" pitchFamily="18" charset="0"/>
              </a:rPr>
              <a:t>средней группы</a:t>
            </a:r>
            <a:r>
              <a:rPr lang="ru-RU" sz="2200" dirty="0">
                <a:latin typeface="Times New Roman" pitchFamily="18" charset="0"/>
                <a:cs typeface="Times New Roman" pitchFamily="18" charset="0"/>
              </a:rPr>
              <a:t/>
            </a:r>
            <a:br>
              <a:rPr lang="ru-RU" sz="2200" dirty="0">
                <a:latin typeface="Times New Roman" pitchFamily="18" charset="0"/>
                <a:cs typeface="Times New Roman" pitchFamily="18" charset="0"/>
              </a:rPr>
            </a:br>
            <a:r>
              <a:rPr lang="ru-RU" sz="2200" dirty="0">
                <a:latin typeface="Times New Roman" pitchFamily="18" charset="0"/>
                <a:cs typeface="Times New Roman" pitchFamily="18" charset="0"/>
              </a:rPr>
              <a:t>Обследовано   12 детей. </a:t>
            </a:r>
            <a:r>
              <a:rPr lang="ru-RU" dirty="0"/>
              <a:t/>
            </a:r>
            <a:br>
              <a:rPr lang="ru-RU" dirty="0"/>
            </a:br>
            <a:endParaRPr lang="ru-RU" dirty="0"/>
          </a:p>
        </p:txBody>
      </p:sp>
      <p:graphicFrame>
        <p:nvGraphicFramePr>
          <p:cNvPr id="6" name="Содержимое 5"/>
          <p:cNvGraphicFramePr>
            <a:graphicFrameLocks noGrp="1"/>
          </p:cNvGraphicFramePr>
          <p:nvPr>
            <p:ph idx="1"/>
          </p:nvPr>
        </p:nvGraphicFramePr>
        <p:xfrm>
          <a:off x="285720" y="1285858"/>
          <a:ext cx="8858280" cy="5381964"/>
        </p:xfrm>
        <a:graphic>
          <a:graphicData uri="http://schemas.openxmlformats.org/drawingml/2006/table">
            <a:tbl>
              <a:tblPr firstRow="1" bandRow="1">
                <a:tableStyleId>{5C22544A-7EE6-4342-B048-85BDC9FD1C3A}</a:tableStyleId>
              </a:tblPr>
              <a:tblGrid>
                <a:gridCol w="500066"/>
                <a:gridCol w="1714504"/>
                <a:gridCol w="1107285"/>
                <a:gridCol w="1107285"/>
                <a:gridCol w="1107285"/>
                <a:gridCol w="1107285"/>
                <a:gridCol w="1107285"/>
                <a:gridCol w="1107285"/>
              </a:tblGrid>
              <a:tr h="384426">
                <a:tc rowSpan="2">
                  <a:txBody>
                    <a:bodyPr/>
                    <a:lstStyle/>
                    <a:p>
                      <a:r>
                        <a:rPr lang="ru-RU" b="0" dirty="0" smtClean="0"/>
                        <a:t>№</a:t>
                      </a:r>
                      <a:endParaRPr lang="ru-RU" b="0" dirty="0"/>
                    </a:p>
                  </a:txBody>
                  <a:tcPr/>
                </a:tc>
                <a:tc rowSpan="2">
                  <a:txBody>
                    <a:bodyPr/>
                    <a:lstStyle/>
                    <a:p>
                      <a:pPr>
                        <a:lnSpc>
                          <a:spcPct val="115000"/>
                        </a:lnSpc>
                        <a:spcAft>
                          <a:spcPts val="0"/>
                        </a:spcAft>
                      </a:pPr>
                      <a:r>
                        <a:rPr lang="ru-RU" sz="1400" b="0" dirty="0">
                          <a:solidFill>
                            <a:schemeClr val="bg1"/>
                          </a:solidFill>
                          <a:latin typeface="Times New Roman"/>
                          <a:ea typeface="Calibri"/>
                          <a:cs typeface="Times New Roman"/>
                        </a:rPr>
                        <a:t>Образовательные области</a:t>
                      </a:r>
                      <a:endParaRPr lang="ru-RU" sz="1200" b="0" dirty="0">
                        <a:solidFill>
                          <a:schemeClr val="bg1"/>
                        </a:solidFill>
                        <a:latin typeface="Calibri"/>
                        <a:ea typeface="Times New Roman"/>
                        <a:cs typeface="Times New Roman"/>
                      </a:endParaRPr>
                    </a:p>
                  </a:txBody>
                  <a:tcPr marL="68580" marR="68580" marT="0" marB="0"/>
                </a:tc>
                <a:tc gridSpan="4">
                  <a:txBody>
                    <a:bodyPr/>
                    <a:lstStyle/>
                    <a:p>
                      <a:pPr>
                        <a:lnSpc>
                          <a:spcPct val="115000"/>
                        </a:lnSpc>
                        <a:spcAft>
                          <a:spcPts val="0"/>
                        </a:spcAft>
                      </a:pPr>
                      <a:r>
                        <a:rPr lang="ru-RU" sz="1400">
                          <a:latin typeface="Times New Roman"/>
                          <a:ea typeface="Times New Roman"/>
                          <a:cs typeface="Times New Roman"/>
                        </a:rPr>
                        <a:t>Кол-во детей в % по уровням</a:t>
                      </a:r>
                      <a:endParaRPr lang="ru-RU" sz="1200">
                        <a:latin typeface="Calibri"/>
                        <a:ea typeface="Times New Roman"/>
                        <a:cs typeface="Times New Roman"/>
                      </a:endParaRPr>
                    </a:p>
                  </a:txBody>
                  <a:tcPr marL="68580" marR="68580" marT="0" marB="0">
                    <a:lnB w="12700" cap="flat" cmpd="sng" algn="ctr">
                      <a:solidFill>
                        <a:schemeClr val="tx1"/>
                      </a:solidFill>
                      <a:prstDash val="solid"/>
                      <a:round/>
                      <a:headEnd type="none" w="med" len="med"/>
                      <a:tailEnd type="none" w="med" len="med"/>
                    </a:lnB>
                  </a:tcPr>
                </a:tc>
                <a:tc hMerge="1">
                  <a:txBody>
                    <a:bodyPr/>
                    <a:lstStyle/>
                    <a:p>
                      <a:endParaRPr lang="ru-RU"/>
                    </a:p>
                  </a:txBody>
                  <a:tcPr>
                    <a:lnB w="12700" cap="flat" cmpd="sng" algn="ctr">
                      <a:solidFill>
                        <a:schemeClr val="tx1"/>
                      </a:solidFill>
                      <a:prstDash val="solid"/>
                      <a:round/>
                      <a:headEnd type="none" w="med" len="med"/>
                      <a:tailEnd type="none" w="med" len="med"/>
                    </a:lnB>
                  </a:tcPr>
                </a:tc>
                <a:tc hMerge="1">
                  <a:txBody>
                    <a:bodyPr/>
                    <a:lstStyle/>
                    <a:p>
                      <a:endParaRPr lang="ru-RU"/>
                    </a:p>
                  </a:txBody>
                  <a:tcPr>
                    <a:lnB w="12700" cap="flat" cmpd="sng" algn="ctr">
                      <a:solidFill>
                        <a:schemeClr val="tx1"/>
                      </a:solidFill>
                      <a:prstDash val="solid"/>
                      <a:round/>
                      <a:headEnd type="none" w="med" len="med"/>
                      <a:tailEnd type="none" w="med" len="med"/>
                    </a:lnB>
                  </a:tcPr>
                </a:tc>
                <a:tc hMerge="1">
                  <a:txBody>
                    <a:bodyPr/>
                    <a:lstStyle/>
                    <a:p>
                      <a:endParaRPr lang="ru-RU"/>
                    </a:p>
                  </a:txBody>
                  <a:tcPr>
                    <a:lnB w="12700" cap="flat" cmpd="sng" algn="ctr">
                      <a:solidFill>
                        <a:schemeClr val="tx1"/>
                      </a:solidFill>
                      <a:prstDash val="solid"/>
                      <a:round/>
                      <a:headEnd type="none" w="med" len="med"/>
                      <a:tailEnd type="none" w="med" len="med"/>
                    </a:lnB>
                  </a:tcPr>
                </a:tc>
                <a:tc rowSpan="2">
                  <a:txBody>
                    <a:bodyPr/>
                    <a:lstStyle/>
                    <a:p>
                      <a:pPr>
                        <a:lnSpc>
                          <a:spcPct val="115000"/>
                        </a:lnSpc>
                        <a:spcAft>
                          <a:spcPts val="0"/>
                        </a:spcAft>
                      </a:pPr>
                      <a:r>
                        <a:rPr lang="ru-RU" sz="1400" b="0" dirty="0">
                          <a:solidFill>
                            <a:schemeClr val="bg1"/>
                          </a:solidFill>
                          <a:latin typeface="Times New Roman"/>
                          <a:ea typeface="Calibri"/>
                          <a:cs typeface="Times New Roman"/>
                        </a:rPr>
                        <a:t>Средний бал %</a:t>
                      </a:r>
                      <a:endParaRPr lang="ru-RU" sz="1200" b="0" dirty="0">
                        <a:solidFill>
                          <a:schemeClr val="bg1"/>
                        </a:solidFill>
                        <a:latin typeface="Calibri"/>
                        <a:ea typeface="Times New Roman"/>
                        <a:cs typeface="Times New Roman"/>
                      </a:endParaRPr>
                    </a:p>
                  </a:txBody>
                  <a:tcPr marL="68580" marR="68580" marT="0" marB="0"/>
                </a:tc>
                <a:tc rowSpan="2">
                  <a:txBody>
                    <a:bodyPr/>
                    <a:lstStyle/>
                    <a:p>
                      <a:pPr>
                        <a:lnSpc>
                          <a:spcPct val="115000"/>
                        </a:lnSpc>
                        <a:spcAft>
                          <a:spcPts val="0"/>
                        </a:spcAft>
                      </a:pPr>
                      <a:r>
                        <a:rPr lang="ru-RU" sz="1400">
                          <a:latin typeface="Times New Roman"/>
                          <a:ea typeface="Times New Roman"/>
                          <a:cs typeface="Times New Roman"/>
                        </a:rPr>
                        <a:t>Усвоение программы %</a:t>
                      </a:r>
                      <a:endParaRPr lang="ru-RU" sz="1200">
                        <a:latin typeface="Calibri"/>
                        <a:ea typeface="Times New Roman"/>
                        <a:cs typeface="Times New Roman"/>
                      </a:endParaRPr>
                    </a:p>
                  </a:txBody>
                  <a:tcPr marL="68580" marR="68580" marT="0" marB="0"/>
                </a:tc>
              </a:tr>
              <a:tr h="384426">
                <a:tc vMerge="1">
                  <a:txBody>
                    <a:bodyPr/>
                    <a:lstStyle/>
                    <a:p>
                      <a:endParaRPr lang="ru-RU"/>
                    </a:p>
                  </a:txBody>
                  <a:tcPr/>
                </a:tc>
                <a:tc vMerge="1">
                  <a:txBody>
                    <a:bodyPr/>
                    <a:lstStyle/>
                    <a:p>
                      <a:endParaRPr lang="ru-RU"/>
                    </a:p>
                  </a:txBody>
                  <a:tcPr/>
                </a:tc>
                <a:tc>
                  <a:txBody>
                    <a:bodyPr/>
                    <a:lstStyle/>
                    <a:p>
                      <a:pPr algn="ctr">
                        <a:lnSpc>
                          <a:spcPct val="115000"/>
                        </a:lnSpc>
                        <a:spcAft>
                          <a:spcPts val="0"/>
                        </a:spcAft>
                        <a:tabLst>
                          <a:tab pos="5715000" algn="l"/>
                          <a:tab pos="5829300" algn="l"/>
                        </a:tabLst>
                      </a:pPr>
                      <a:r>
                        <a:rPr lang="ru-RU" sz="1400">
                          <a:latin typeface="Times New Roman"/>
                          <a:ea typeface="Times New Roman"/>
                          <a:cs typeface="Times New Roman"/>
                        </a:rPr>
                        <a:t>Высокий </a:t>
                      </a:r>
                      <a:endParaRPr lang="ru-RU" sz="1200">
                        <a:latin typeface="Calibri"/>
                        <a:ea typeface="Times New Roman"/>
                        <a:cs typeface="Times New Roman"/>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tabLst>
                          <a:tab pos="5715000" algn="l"/>
                          <a:tab pos="5829300" algn="l"/>
                        </a:tabLst>
                      </a:pPr>
                      <a:r>
                        <a:rPr lang="ru-RU" sz="1400">
                          <a:latin typeface="Times New Roman"/>
                          <a:ea typeface="Times New Roman"/>
                          <a:cs typeface="Times New Roman"/>
                        </a:rPr>
                        <a:t>Средний </a:t>
                      </a:r>
                      <a:endParaRPr lang="ru-RU" sz="1200">
                        <a:latin typeface="Calibri"/>
                        <a:ea typeface="Times New Roman"/>
                        <a:cs typeface="Times New Roman"/>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tabLst>
                          <a:tab pos="5715000" algn="l"/>
                          <a:tab pos="5829300" algn="l"/>
                        </a:tabLst>
                      </a:pPr>
                      <a:r>
                        <a:rPr lang="ru-RU" sz="1400">
                          <a:latin typeface="Times New Roman"/>
                          <a:ea typeface="Times New Roman"/>
                          <a:cs typeface="Times New Roman"/>
                        </a:rPr>
                        <a:t>Низкий</a:t>
                      </a:r>
                      <a:endParaRPr lang="ru-RU" sz="1200">
                        <a:latin typeface="Calibri"/>
                        <a:ea typeface="Times New Roman"/>
                        <a:cs typeface="Times New Roman"/>
                      </a:endParaRPr>
                    </a:p>
                  </a:txBody>
                  <a:tcPr marL="68580" marR="68580" marT="0" marB="0">
                    <a:lnT w="12700" cap="flat" cmpd="sng" algn="ctr">
                      <a:solidFill>
                        <a:schemeClr val="tx1"/>
                      </a:solidFill>
                      <a:prstDash val="solid"/>
                      <a:round/>
                      <a:headEnd type="none" w="med" len="med"/>
                      <a:tailEnd type="none" w="med" len="med"/>
                    </a:lnT>
                  </a:tcPr>
                </a:tc>
                <a:tc>
                  <a:txBody>
                    <a:bodyPr/>
                    <a:lstStyle/>
                    <a:p>
                      <a:pPr>
                        <a:lnSpc>
                          <a:spcPct val="115000"/>
                        </a:lnSpc>
                        <a:spcAft>
                          <a:spcPts val="0"/>
                        </a:spcAft>
                      </a:pPr>
                      <a:r>
                        <a:rPr lang="ru-RU" sz="1400">
                          <a:solidFill>
                            <a:srgbClr val="000000"/>
                          </a:solidFill>
                          <a:latin typeface="Times New Roman"/>
                          <a:ea typeface="Calibri"/>
                          <a:cs typeface="Times New Roman"/>
                        </a:rPr>
                        <a:t>Низший </a:t>
                      </a:r>
                      <a:endParaRPr lang="ru-RU" sz="1200">
                        <a:latin typeface="Calibri"/>
                        <a:ea typeface="Times New Roman"/>
                        <a:cs typeface="Times New Roman"/>
                      </a:endParaRPr>
                    </a:p>
                  </a:txBody>
                  <a:tcPr marL="68580" marR="68580" marT="0" marB="0">
                    <a:lnT w="12700" cap="flat" cmpd="sng" algn="ctr">
                      <a:solidFill>
                        <a:schemeClr val="tx1"/>
                      </a:solidFill>
                      <a:prstDash val="solid"/>
                      <a:round/>
                      <a:headEnd type="none" w="med" len="med"/>
                      <a:tailEnd type="none" w="med" len="med"/>
                    </a:lnT>
                  </a:tcPr>
                </a:tc>
                <a:tc vMerge="1">
                  <a:txBody>
                    <a:bodyPr/>
                    <a:lstStyle/>
                    <a:p>
                      <a:endParaRPr lang="ru-RU"/>
                    </a:p>
                  </a:txBody>
                  <a:tcPr/>
                </a:tc>
                <a:tc vMerge="1">
                  <a:txBody>
                    <a:bodyPr/>
                    <a:lstStyle/>
                    <a:p>
                      <a:endParaRPr lang="ru-RU"/>
                    </a:p>
                  </a:txBody>
                  <a:tcPr/>
                </a:tc>
              </a:tr>
              <a:tr h="768852">
                <a:tc>
                  <a:txBody>
                    <a:bodyPr/>
                    <a:lstStyle/>
                    <a:p>
                      <a:endParaRPr lang="ru-RU"/>
                    </a:p>
                  </a:txBody>
                  <a:tcPr/>
                </a:tc>
                <a:tc>
                  <a:txBody>
                    <a:bodyPr/>
                    <a:lstStyle/>
                    <a:p>
                      <a:pPr>
                        <a:lnSpc>
                          <a:spcPct val="115000"/>
                        </a:lnSpc>
                        <a:spcAft>
                          <a:spcPts val="0"/>
                        </a:spcAft>
                      </a:pPr>
                      <a:r>
                        <a:rPr lang="ru-RU" sz="1400">
                          <a:latin typeface="Times New Roman"/>
                          <a:ea typeface="Times New Roman"/>
                          <a:cs typeface="Times New Roman"/>
                        </a:rPr>
                        <a:t>Художественно- эстетическое развитие</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6</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5</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1</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3,4</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85</a:t>
                      </a:r>
                      <a:endParaRPr lang="ru-RU" sz="1200">
                        <a:latin typeface="Calibri"/>
                        <a:ea typeface="Times New Roman"/>
                        <a:cs typeface="Times New Roman"/>
                      </a:endParaRPr>
                    </a:p>
                  </a:txBody>
                  <a:tcPr marL="68580" marR="68580" marT="0" marB="0"/>
                </a:tc>
              </a:tr>
              <a:tr h="768852">
                <a:tc>
                  <a:txBody>
                    <a:bodyPr/>
                    <a:lstStyle/>
                    <a:p>
                      <a:endParaRPr lang="ru-RU"/>
                    </a:p>
                  </a:txBody>
                  <a:tcPr/>
                </a:tc>
                <a:tc>
                  <a:txBody>
                    <a:bodyPr/>
                    <a:lstStyle/>
                    <a:p>
                      <a:pPr>
                        <a:lnSpc>
                          <a:spcPct val="115000"/>
                        </a:lnSpc>
                        <a:spcAft>
                          <a:spcPts val="0"/>
                        </a:spcAft>
                      </a:pPr>
                      <a:r>
                        <a:rPr lang="ru-RU" sz="1400">
                          <a:latin typeface="Times New Roman"/>
                          <a:ea typeface="Times New Roman"/>
                          <a:cs typeface="Times New Roman"/>
                        </a:rPr>
                        <a:t>Познавательное развитие</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7</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5</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3,5</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87,5</a:t>
                      </a:r>
                      <a:endParaRPr lang="ru-RU" sz="1200">
                        <a:latin typeface="Calibri"/>
                        <a:ea typeface="Times New Roman"/>
                        <a:cs typeface="Times New Roman"/>
                      </a:endParaRPr>
                    </a:p>
                  </a:txBody>
                  <a:tcPr marL="68580" marR="68580" marT="0" marB="0"/>
                </a:tc>
              </a:tr>
              <a:tr h="768852">
                <a:tc>
                  <a:txBody>
                    <a:bodyPr/>
                    <a:lstStyle/>
                    <a:p>
                      <a:endParaRPr lang="ru-RU"/>
                    </a:p>
                  </a:txBody>
                  <a:tcPr/>
                </a:tc>
                <a:tc>
                  <a:txBody>
                    <a:bodyPr/>
                    <a:lstStyle/>
                    <a:p>
                      <a:pPr>
                        <a:lnSpc>
                          <a:spcPct val="115000"/>
                        </a:lnSpc>
                        <a:spcAft>
                          <a:spcPts val="0"/>
                        </a:spcAft>
                      </a:pPr>
                      <a:r>
                        <a:rPr lang="ru-RU" sz="1400">
                          <a:latin typeface="Times New Roman"/>
                          <a:ea typeface="Times New Roman"/>
                          <a:cs typeface="Times New Roman"/>
                        </a:rPr>
                        <a:t>Физическое развитие</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6</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6</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3,5</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87,5</a:t>
                      </a:r>
                      <a:endParaRPr lang="ru-RU" sz="1200">
                        <a:latin typeface="Calibri"/>
                        <a:ea typeface="Times New Roman"/>
                        <a:cs typeface="Times New Roman"/>
                      </a:endParaRPr>
                    </a:p>
                  </a:txBody>
                  <a:tcPr marL="68580" marR="68580" marT="0" marB="0"/>
                </a:tc>
              </a:tr>
              <a:tr h="768852">
                <a:tc>
                  <a:txBody>
                    <a:bodyPr/>
                    <a:lstStyle/>
                    <a:p>
                      <a:endParaRPr lang="ru-RU"/>
                    </a:p>
                  </a:txBody>
                  <a:tcPr/>
                </a:tc>
                <a:tc>
                  <a:txBody>
                    <a:bodyPr/>
                    <a:lstStyle/>
                    <a:p>
                      <a:pPr>
                        <a:lnSpc>
                          <a:spcPct val="115000"/>
                        </a:lnSpc>
                        <a:spcAft>
                          <a:spcPts val="0"/>
                        </a:spcAft>
                      </a:pPr>
                      <a:r>
                        <a:rPr lang="ru-RU" sz="1400">
                          <a:latin typeface="Times New Roman"/>
                          <a:ea typeface="Times New Roman"/>
                          <a:cs typeface="Times New Roman"/>
                        </a:rPr>
                        <a:t>Социально-коммуникативное развитие </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4</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6</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2</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3,2</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79</a:t>
                      </a:r>
                      <a:endParaRPr lang="ru-RU" sz="1200">
                        <a:latin typeface="Calibri"/>
                        <a:ea typeface="Times New Roman"/>
                        <a:cs typeface="Times New Roman"/>
                      </a:endParaRPr>
                    </a:p>
                  </a:txBody>
                  <a:tcPr marL="68580" marR="68580" marT="0" marB="0"/>
                </a:tc>
              </a:tr>
              <a:tr h="768852">
                <a:tc>
                  <a:txBody>
                    <a:bodyPr/>
                    <a:lstStyle/>
                    <a:p>
                      <a:endParaRPr lang="ru-RU"/>
                    </a:p>
                  </a:txBody>
                  <a:tcPr/>
                </a:tc>
                <a:tc>
                  <a:txBody>
                    <a:bodyPr/>
                    <a:lstStyle/>
                    <a:p>
                      <a:pPr>
                        <a:lnSpc>
                          <a:spcPct val="115000"/>
                        </a:lnSpc>
                        <a:spcAft>
                          <a:spcPts val="0"/>
                        </a:spcAft>
                      </a:pPr>
                      <a:r>
                        <a:rPr lang="ru-RU" sz="1400">
                          <a:latin typeface="Times New Roman"/>
                          <a:ea typeface="Times New Roman"/>
                          <a:cs typeface="Times New Roman"/>
                        </a:rPr>
                        <a:t>Речевое развитие</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10</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2</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2,8</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70</a:t>
                      </a:r>
                      <a:endParaRPr lang="ru-RU" sz="1200">
                        <a:latin typeface="Calibri"/>
                        <a:ea typeface="Times New Roman"/>
                        <a:cs typeface="Times New Roman"/>
                      </a:endParaRPr>
                    </a:p>
                  </a:txBody>
                  <a:tcPr marL="68580" marR="68580" marT="0" marB="0"/>
                </a:tc>
              </a:tr>
              <a:tr h="768852">
                <a:tc>
                  <a:txBody>
                    <a:bodyPr/>
                    <a:lstStyle/>
                    <a:p>
                      <a:endParaRPr lang="ru-RU"/>
                    </a:p>
                  </a:txBody>
                  <a:tcPr/>
                </a:tc>
                <a:tc gridSpan="6">
                  <a:txBody>
                    <a:bodyPr/>
                    <a:lstStyle/>
                    <a:p>
                      <a:pPr>
                        <a:lnSpc>
                          <a:spcPct val="115000"/>
                        </a:lnSpc>
                        <a:spcAft>
                          <a:spcPts val="0"/>
                        </a:spcAft>
                      </a:pPr>
                      <a:r>
                        <a:rPr lang="ru-RU" sz="1400">
                          <a:latin typeface="Times New Roman"/>
                          <a:ea typeface="Times New Roman"/>
                          <a:cs typeface="Times New Roman"/>
                        </a:rPr>
                        <a:t>ИТОГО</a:t>
                      </a:r>
                      <a:endParaRPr lang="ru-RU" sz="1200">
                        <a:latin typeface="Calibri"/>
                        <a:ea typeface="Times New Roman"/>
                        <a:cs typeface="Times New Roman"/>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pPr>
                        <a:lnSpc>
                          <a:spcPct val="115000"/>
                        </a:lnSpc>
                        <a:spcAft>
                          <a:spcPts val="0"/>
                        </a:spcAft>
                      </a:pPr>
                      <a:r>
                        <a:rPr lang="ru-RU" sz="1400" dirty="0">
                          <a:solidFill>
                            <a:srgbClr val="000000"/>
                          </a:solidFill>
                          <a:latin typeface="Times New Roman"/>
                          <a:ea typeface="Calibri"/>
                          <a:cs typeface="Times New Roman"/>
                        </a:rPr>
                        <a:t>82</a:t>
                      </a:r>
                      <a:endParaRPr lang="ru-RU" sz="1200" dirty="0">
                        <a:latin typeface="Calibri"/>
                        <a:ea typeface="Times New Roman"/>
                        <a:cs typeface="Times New Roman"/>
                      </a:endParaRPr>
                    </a:p>
                  </a:txBody>
                  <a:tcPr marL="68580" marR="68580" marT="0" marB="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273050"/>
            <a:ext cx="3008313" cy="2084380"/>
          </a:xfrm>
        </p:spPr>
        <p:txBody>
          <a:bodyPr>
            <a:noAutofit/>
          </a:bodyPr>
          <a:lstStyle/>
          <a:p>
            <a:pPr algn="ctr"/>
            <a:r>
              <a:rPr lang="ru-RU" sz="4000" i="1" dirty="0">
                <a:latin typeface="Times New Roman" pitchFamily="18" charset="0"/>
                <a:cs typeface="Times New Roman" pitchFamily="18" charset="0"/>
              </a:rPr>
              <a:t>1.Общая </a:t>
            </a:r>
            <a:r>
              <a:rPr lang="ru-RU" sz="4000" i="1" dirty="0" err="1" smtClean="0">
                <a:latin typeface="Times New Roman" pitchFamily="18" charset="0"/>
                <a:cs typeface="Times New Roman" pitchFamily="18" charset="0"/>
              </a:rPr>
              <a:t>характерис</a:t>
            </a:r>
            <a:r>
              <a:rPr lang="ru-RU" sz="4000" i="1" dirty="0" smtClean="0">
                <a:latin typeface="Times New Roman" pitchFamily="18" charset="0"/>
                <a:cs typeface="Times New Roman" pitchFamily="18" charset="0"/>
              </a:rPr>
              <a:t/>
            </a:r>
            <a:br>
              <a:rPr lang="ru-RU" sz="4000" i="1" dirty="0" smtClean="0">
                <a:latin typeface="Times New Roman" pitchFamily="18" charset="0"/>
                <a:cs typeface="Times New Roman" pitchFamily="18" charset="0"/>
              </a:rPr>
            </a:br>
            <a:r>
              <a:rPr lang="ru-RU" sz="4000" i="1" dirty="0" smtClean="0">
                <a:latin typeface="Times New Roman" pitchFamily="18" charset="0"/>
                <a:cs typeface="Times New Roman" pitchFamily="18" charset="0"/>
              </a:rPr>
              <a:t>тика</a:t>
            </a:r>
            <a:endParaRPr lang="ru-RU" sz="4000" i="1"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buNone/>
            </a:pPr>
            <a:r>
              <a:rPr lang="ru-RU" b="1" dirty="0"/>
              <a:t>Муниципальное </a:t>
            </a:r>
            <a:r>
              <a:rPr lang="ru-RU" b="1" dirty="0" smtClean="0"/>
              <a:t>казенное дошкольное </a:t>
            </a:r>
            <a:r>
              <a:rPr lang="ru-RU" b="1" dirty="0"/>
              <a:t>образовательное учреждение «Детского сада №20 </a:t>
            </a:r>
            <a:r>
              <a:rPr lang="ru-RU" b="1" dirty="0" smtClean="0"/>
              <a:t>Общеразвивающего </a:t>
            </a:r>
            <a:r>
              <a:rPr lang="ru-RU" b="1" dirty="0"/>
              <a:t>вида» с. Чугуевка </a:t>
            </a:r>
          </a:p>
          <a:p>
            <a:pPr>
              <a:buNone/>
            </a:pPr>
            <a:r>
              <a:rPr lang="ru-RU" b="1" dirty="0"/>
              <a:t> Краткое наименование МКДОУ ДС № 20 ОВ с. Чугуевка.</a:t>
            </a:r>
          </a:p>
          <a:p>
            <a:pPr>
              <a:buNone/>
            </a:pPr>
            <a:endParaRPr lang="ru-RU" b="1" dirty="0"/>
          </a:p>
        </p:txBody>
      </p:sp>
      <p:sp>
        <p:nvSpPr>
          <p:cNvPr id="4" name="Текст 3"/>
          <p:cNvSpPr>
            <a:spLocks noGrp="1"/>
          </p:cNvSpPr>
          <p:nvPr>
            <p:ph type="body" sz="half" idx="2"/>
          </p:nvPr>
        </p:nvSpPr>
        <p:spPr>
          <a:xfrm>
            <a:off x="571472" y="2714620"/>
            <a:ext cx="3008313" cy="3411543"/>
          </a:xfrm>
        </p:spPr>
        <p:txBody>
          <a:bodyPr>
            <a:normAutofit/>
          </a:bodyPr>
          <a:lstStyle/>
          <a:p>
            <a:pPr algn="ctr"/>
            <a:r>
              <a:rPr lang="ru-RU" sz="2800" b="1" dirty="0">
                <a:latin typeface="Times New Roman" pitchFamily="18" charset="0"/>
                <a:cs typeface="Times New Roman" pitchFamily="18" charset="0"/>
              </a:rPr>
              <a:t>Полное наименование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57200" y="357166"/>
            <a:ext cx="8229600" cy="5768997"/>
          </a:xfrm>
        </p:spPr>
        <p:txBody>
          <a:bodyPr/>
          <a:lstStyle/>
          <a:p>
            <a:pPr algn="ctr"/>
            <a:r>
              <a:rPr lang="ru-RU" sz="2000" dirty="0">
                <a:latin typeface="Times New Roman" pitchFamily="18" charset="0"/>
                <a:cs typeface="Times New Roman" pitchFamily="18" charset="0"/>
              </a:rPr>
              <a:t>В основном у всех детей сформированы  в соответствии с возрастом. Низкий уровень развития у </a:t>
            </a:r>
            <a:r>
              <a:rPr lang="ru-RU" sz="2000" dirty="0" err="1">
                <a:latin typeface="Times New Roman" pitchFamily="18" charset="0"/>
                <a:cs typeface="Times New Roman" pitchFamily="18" charset="0"/>
              </a:rPr>
              <a:t>Зюбюк</a:t>
            </a:r>
            <a:r>
              <a:rPr lang="ru-RU" sz="2000" dirty="0">
                <a:latin typeface="Times New Roman" pitchFamily="18" charset="0"/>
                <a:cs typeface="Times New Roman" pitchFamily="18" charset="0"/>
              </a:rPr>
              <a:t> Матвей, Лимаренко Женя, Для этих детей разработана индивидуальная программа развития, проводится активное взаимодействие с родителями воспитанников. </a:t>
            </a:r>
          </a:p>
          <a:p>
            <a:r>
              <a:rPr lang="ru-RU" dirty="0"/>
              <a:t> </a:t>
            </a:r>
          </a:p>
          <a:p>
            <a:r>
              <a:rPr lang="ru-RU" dirty="0"/>
              <a:t> </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714356"/>
            <a:ext cx="8229600" cy="857256"/>
          </a:xfrm>
        </p:spPr>
        <p:txBody>
          <a:bodyPr>
            <a:normAutofit fontScale="90000"/>
          </a:bodyPr>
          <a:lstStyle/>
          <a:p>
            <a:r>
              <a:rPr lang="ru-RU" sz="2200" dirty="0">
                <a:latin typeface="Times New Roman" pitchFamily="18" charset="0"/>
                <a:cs typeface="Times New Roman" pitchFamily="18" charset="0"/>
              </a:rPr>
              <a:t>Мониторинг освоения образовательных областей программы </a:t>
            </a:r>
            <a:r>
              <a:rPr lang="ru-RU" sz="2200" b="1" u="sng" dirty="0">
                <a:latin typeface="Times New Roman" pitchFamily="18" charset="0"/>
                <a:cs typeface="Times New Roman" pitchFamily="18" charset="0"/>
              </a:rPr>
              <a:t>старшей группы</a:t>
            </a:r>
            <a:r>
              <a:rPr lang="ru-RU" sz="2200" dirty="0">
                <a:latin typeface="Times New Roman" pitchFamily="18" charset="0"/>
                <a:cs typeface="Times New Roman" pitchFamily="18" charset="0"/>
              </a:rPr>
              <a:t/>
            </a:r>
            <a:br>
              <a:rPr lang="ru-RU" sz="2200" dirty="0">
                <a:latin typeface="Times New Roman" pitchFamily="18" charset="0"/>
                <a:cs typeface="Times New Roman" pitchFamily="18" charset="0"/>
              </a:rPr>
            </a:br>
            <a:r>
              <a:rPr lang="ru-RU" sz="2200" dirty="0">
                <a:latin typeface="Times New Roman" pitchFamily="18" charset="0"/>
                <a:cs typeface="Times New Roman" pitchFamily="18" charset="0"/>
              </a:rPr>
              <a:t>Обследовано   16 детей. </a:t>
            </a:r>
            <a:r>
              <a:rPr lang="ru-RU" dirty="0"/>
              <a:t/>
            </a:r>
            <a:br>
              <a:rPr lang="ru-RU" dirty="0"/>
            </a:br>
            <a:endParaRPr lang="ru-RU" dirty="0"/>
          </a:p>
        </p:txBody>
      </p:sp>
      <p:graphicFrame>
        <p:nvGraphicFramePr>
          <p:cNvPr id="5" name="Содержимое 4"/>
          <p:cNvGraphicFramePr>
            <a:graphicFrameLocks noGrp="1"/>
          </p:cNvGraphicFramePr>
          <p:nvPr>
            <p:ph idx="1"/>
          </p:nvPr>
        </p:nvGraphicFramePr>
        <p:xfrm>
          <a:off x="457200" y="1357313"/>
          <a:ext cx="8686800" cy="5214958"/>
        </p:xfrm>
        <a:graphic>
          <a:graphicData uri="http://schemas.openxmlformats.org/drawingml/2006/table">
            <a:tbl>
              <a:tblPr firstRow="1" bandRow="1">
                <a:tableStyleId>{5C22544A-7EE6-4342-B048-85BDC9FD1C3A}</a:tableStyleId>
              </a:tblPr>
              <a:tblGrid>
                <a:gridCol w="400024"/>
                <a:gridCol w="1771676"/>
                <a:gridCol w="1085850"/>
                <a:gridCol w="1085850"/>
                <a:gridCol w="1085850"/>
                <a:gridCol w="1085850"/>
                <a:gridCol w="1085850"/>
                <a:gridCol w="1085850"/>
              </a:tblGrid>
              <a:tr h="372497">
                <a:tc rowSpan="2">
                  <a:txBody>
                    <a:bodyPr/>
                    <a:lstStyle/>
                    <a:p>
                      <a:r>
                        <a:rPr lang="ru-RU" b="0" dirty="0" smtClean="0"/>
                        <a:t>№</a:t>
                      </a:r>
                      <a:endParaRPr lang="ru-RU" b="0" dirty="0"/>
                    </a:p>
                  </a:txBody>
                  <a:tcPr/>
                </a:tc>
                <a:tc rowSpan="2">
                  <a:txBody>
                    <a:bodyPr/>
                    <a:lstStyle/>
                    <a:p>
                      <a:pPr>
                        <a:lnSpc>
                          <a:spcPct val="115000"/>
                        </a:lnSpc>
                        <a:spcAft>
                          <a:spcPts val="0"/>
                        </a:spcAft>
                      </a:pPr>
                      <a:r>
                        <a:rPr lang="ru-RU" sz="1400" b="0" dirty="0">
                          <a:solidFill>
                            <a:schemeClr val="bg1"/>
                          </a:solidFill>
                          <a:latin typeface="Times New Roman"/>
                          <a:ea typeface="Calibri"/>
                          <a:cs typeface="Times New Roman"/>
                        </a:rPr>
                        <a:t>Образовательные области</a:t>
                      </a:r>
                      <a:endParaRPr lang="ru-RU" sz="1200" b="0" dirty="0">
                        <a:solidFill>
                          <a:schemeClr val="bg1"/>
                        </a:solidFill>
                        <a:latin typeface="Calibri"/>
                        <a:ea typeface="Times New Roman"/>
                        <a:cs typeface="Times New Roman"/>
                      </a:endParaRPr>
                    </a:p>
                  </a:txBody>
                  <a:tcPr marL="68580" marR="68580" marT="0" marB="0"/>
                </a:tc>
                <a:tc gridSpan="4">
                  <a:txBody>
                    <a:bodyPr/>
                    <a:lstStyle/>
                    <a:p>
                      <a:pPr>
                        <a:lnSpc>
                          <a:spcPct val="115000"/>
                        </a:lnSpc>
                        <a:spcAft>
                          <a:spcPts val="0"/>
                        </a:spcAft>
                      </a:pPr>
                      <a:r>
                        <a:rPr lang="ru-RU" sz="1400">
                          <a:latin typeface="Times New Roman"/>
                          <a:ea typeface="Times New Roman"/>
                          <a:cs typeface="Times New Roman"/>
                        </a:rPr>
                        <a:t>Кол-во детей в % по уровням</a:t>
                      </a:r>
                      <a:endParaRPr lang="ru-RU" sz="1200">
                        <a:latin typeface="Calibri"/>
                        <a:ea typeface="Times New Roman"/>
                        <a:cs typeface="Times New Roman"/>
                      </a:endParaRPr>
                    </a:p>
                  </a:txBody>
                  <a:tcPr marL="68580" marR="68580" marT="0" marB="0">
                    <a:lnB w="12700" cap="flat" cmpd="sng" algn="ctr">
                      <a:solidFill>
                        <a:schemeClr val="tx1"/>
                      </a:solidFill>
                      <a:prstDash val="solid"/>
                      <a:round/>
                      <a:headEnd type="none" w="med" len="med"/>
                      <a:tailEnd type="none" w="med" len="med"/>
                    </a:lnB>
                  </a:tcPr>
                </a:tc>
                <a:tc hMerge="1">
                  <a:txBody>
                    <a:bodyPr/>
                    <a:lstStyle/>
                    <a:p>
                      <a:endParaRPr lang="ru-RU"/>
                    </a:p>
                  </a:txBody>
                  <a:tcPr>
                    <a:lnB w="12700" cap="flat" cmpd="sng" algn="ctr">
                      <a:solidFill>
                        <a:schemeClr val="tx1"/>
                      </a:solidFill>
                      <a:prstDash val="solid"/>
                      <a:round/>
                      <a:headEnd type="none" w="med" len="med"/>
                      <a:tailEnd type="none" w="med" len="med"/>
                    </a:lnB>
                  </a:tcPr>
                </a:tc>
                <a:tc hMerge="1">
                  <a:txBody>
                    <a:bodyPr/>
                    <a:lstStyle/>
                    <a:p>
                      <a:endParaRPr lang="ru-RU"/>
                    </a:p>
                  </a:txBody>
                  <a:tcPr>
                    <a:lnB w="12700" cap="flat" cmpd="sng" algn="ctr">
                      <a:solidFill>
                        <a:schemeClr val="tx1"/>
                      </a:solidFill>
                      <a:prstDash val="solid"/>
                      <a:round/>
                      <a:headEnd type="none" w="med" len="med"/>
                      <a:tailEnd type="none" w="med" len="med"/>
                    </a:lnB>
                  </a:tcPr>
                </a:tc>
                <a:tc hMerge="1">
                  <a:txBody>
                    <a:bodyPr/>
                    <a:lstStyle/>
                    <a:p>
                      <a:endParaRPr lang="ru-RU"/>
                    </a:p>
                  </a:txBody>
                  <a:tcPr>
                    <a:lnB w="12700" cap="flat" cmpd="sng" algn="ctr">
                      <a:solidFill>
                        <a:schemeClr val="tx1"/>
                      </a:solidFill>
                      <a:prstDash val="solid"/>
                      <a:round/>
                      <a:headEnd type="none" w="med" len="med"/>
                      <a:tailEnd type="none" w="med" len="med"/>
                    </a:lnB>
                  </a:tcPr>
                </a:tc>
                <a:tc rowSpan="2">
                  <a:txBody>
                    <a:bodyPr/>
                    <a:lstStyle/>
                    <a:p>
                      <a:pPr>
                        <a:lnSpc>
                          <a:spcPct val="115000"/>
                        </a:lnSpc>
                        <a:spcAft>
                          <a:spcPts val="0"/>
                        </a:spcAft>
                      </a:pPr>
                      <a:r>
                        <a:rPr lang="ru-RU" sz="1400" b="0" dirty="0">
                          <a:solidFill>
                            <a:schemeClr val="bg1"/>
                          </a:solidFill>
                          <a:latin typeface="Times New Roman"/>
                          <a:ea typeface="Calibri"/>
                          <a:cs typeface="Times New Roman"/>
                        </a:rPr>
                        <a:t>Средний бал %</a:t>
                      </a:r>
                      <a:endParaRPr lang="ru-RU" sz="1200" b="0" dirty="0">
                        <a:solidFill>
                          <a:schemeClr val="bg1"/>
                        </a:solidFill>
                        <a:latin typeface="Calibri"/>
                        <a:ea typeface="Times New Roman"/>
                        <a:cs typeface="Times New Roman"/>
                      </a:endParaRPr>
                    </a:p>
                  </a:txBody>
                  <a:tcPr marL="68580" marR="68580" marT="0" marB="0"/>
                </a:tc>
                <a:tc rowSpan="2">
                  <a:txBody>
                    <a:bodyPr/>
                    <a:lstStyle/>
                    <a:p>
                      <a:pPr algn="ctr">
                        <a:lnSpc>
                          <a:spcPct val="115000"/>
                        </a:lnSpc>
                        <a:spcAft>
                          <a:spcPts val="0"/>
                        </a:spcAft>
                      </a:pPr>
                      <a:r>
                        <a:rPr lang="ru-RU" sz="1400" b="0" dirty="0">
                          <a:solidFill>
                            <a:schemeClr val="bg1"/>
                          </a:solidFill>
                          <a:latin typeface="Times New Roman"/>
                          <a:ea typeface="Times New Roman"/>
                          <a:cs typeface="Times New Roman"/>
                        </a:rPr>
                        <a:t>Усвоение программы %</a:t>
                      </a:r>
                      <a:endParaRPr lang="ru-RU" sz="1200" b="0" dirty="0">
                        <a:solidFill>
                          <a:schemeClr val="bg1"/>
                        </a:solidFill>
                        <a:latin typeface="Calibri"/>
                        <a:ea typeface="Times New Roman"/>
                        <a:cs typeface="Times New Roman"/>
                      </a:endParaRPr>
                    </a:p>
                  </a:txBody>
                  <a:tcPr marL="68580" marR="68580" marT="0" marB="0"/>
                </a:tc>
              </a:tr>
              <a:tr h="372497">
                <a:tc vMerge="1">
                  <a:txBody>
                    <a:bodyPr/>
                    <a:lstStyle/>
                    <a:p>
                      <a:endParaRPr lang="ru-RU"/>
                    </a:p>
                  </a:txBody>
                  <a:tcPr/>
                </a:tc>
                <a:tc vMerge="1">
                  <a:txBody>
                    <a:bodyPr/>
                    <a:lstStyle/>
                    <a:p>
                      <a:endParaRPr lang="ru-RU"/>
                    </a:p>
                  </a:txBody>
                  <a:tcPr/>
                </a:tc>
                <a:tc>
                  <a:txBody>
                    <a:bodyPr/>
                    <a:lstStyle/>
                    <a:p>
                      <a:pPr algn="ctr">
                        <a:lnSpc>
                          <a:spcPct val="115000"/>
                        </a:lnSpc>
                        <a:spcAft>
                          <a:spcPts val="0"/>
                        </a:spcAft>
                        <a:tabLst>
                          <a:tab pos="5715000" algn="l"/>
                          <a:tab pos="5829300" algn="l"/>
                        </a:tabLst>
                      </a:pPr>
                      <a:r>
                        <a:rPr lang="ru-RU" sz="1400">
                          <a:latin typeface="Times New Roman"/>
                          <a:ea typeface="Times New Roman"/>
                          <a:cs typeface="Times New Roman"/>
                        </a:rPr>
                        <a:t>Высокий </a:t>
                      </a:r>
                      <a:endParaRPr lang="ru-RU" sz="1200">
                        <a:latin typeface="Calibri"/>
                        <a:ea typeface="Times New Roman"/>
                        <a:cs typeface="Times New Roman"/>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tabLst>
                          <a:tab pos="5715000" algn="l"/>
                          <a:tab pos="5829300" algn="l"/>
                        </a:tabLst>
                      </a:pPr>
                      <a:r>
                        <a:rPr lang="ru-RU" sz="1400">
                          <a:latin typeface="Times New Roman"/>
                          <a:ea typeface="Times New Roman"/>
                          <a:cs typeface="Times New Roman"/>
                        </a:rPr>
                        <a:t>Средний </a:t>
                      </a:r>
                      <a:endParaRPr lang="ru-RU" sz="1200">
                        <a:latin typeface="Calibri"/>
                        <a:ea typeface="Times New Roman"/>
                        <a:cs typeface="Times New Roman"/>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tabLst>
                          <a:tab pos="5715000" algn="l"/>
                          <a:tab pos="5829300" algn="l"/>
                        </a:tabLst>
                      </a:pPr>
                      <a:r>
                        <a:rPr lang="ru-RU" sz="1400">
                          <a:latin typeface="Times New Roman"/>
                          <a:ea typeface="Times New Roman"/>
                          <a:cs typeface="Times New Roman"/>
                        </a:rPr>
                        <a:t>Низкий</a:t>
                      </a:r>
                      <a:endParaRPr lang="ru-RU" sz="1200">
                        <a:latin typeface="Calibri"/>
                        <a:ea typeface="Times New Roman"/>
                        <a:cs typeface="Times New Roman"/>
                      </a:endParaRPr>
                    </a:p>
                  </a:txBody>
                  <a:tcPr marL="68580" marR="68580" marT="0" marB="0">
                    <a:lnT w="12700" cap="flat" cmpd="sng" algn="ctr">
                      <a:solidFill>
                        <a:schemeClr val="tx1"/>
                      </a:solidFill>
                      <a:prstDash val="solid"/>
                      <a:round/>
                      <a:headEnd type="none" w="med" len="med"/>
                      <a:tailEnd type="none" w="med" len="med"/>
                    </a:lnT>
                  </a:tcPr>
                </a:tc>
                <a:tc>
                  <a:txBody>
                    <a:bodyPr/>
                    <a:lstStyle/>
                    <a:p>
                      <a:pPr>
                        <a:lnSpc>
                          <a:spcPct val="115000"/>
                        </a:lnSpc>
                        <a:spcAft>
                          <a:spcPts val="0"/>
                        </a:spcAft>
                      </a:pPr>
                      <a:r>
                        <a:rPr lang="ru-RU" sz="1400">
                          <a:solidFill>
                            <a:srgbClr val="000000"/>
                          </a:solidFill>
                          <a:latin typeface="Times New Roman"/>
                          <a:ea typeface="Calibri"/>
                          <a:cs typeface="Times New Roman"/>
                        </a:rPr>
                        <a:t>Низший </a:t>
                      </a:r>
                      <a:endParaRPr lang="ru-RU" sz="1200">
                        <a:latin typeface="Calibri"/>
                        <a:ea typeface="Times New Roman"/>
                        <a:cs typeface="Times New Roman"/>
                      </a:endParaRPr>
                    </a:p>
                  </a:txBody>
                  <a:tcPr marL="68580" marR="68580" marT="0" marB="0">
                    <a:lnT w="12700" cap="flat" cmpd="sng" algn="ctr">
                      <a:solidFill>
                        <a:schemeClr val="tx1"/>
                      </a:solidFill>
                      <a:prstDash val="solid"/>
                      <a:round/>
                      <a:headEnd type="none" w="med" len="med"/>
                      <a:tailEnd type="none" w="med" len="med"/>
                    </a:lnT>
                  </a:tcPr>
                </a:tc>
                <a:tc vMerge="1">
                  <a:txBody>
                    <a:bodyPr/>
                    <a:lstStyle/>
                    <a:p>
                      <a:endParaRPr lang="ru-RU"/>
                    </a:p>
                  </a:txBody>
                  <a:tcPr/>
                </a:tc>
                <a:tc vMerge="1">
                  <a:txBody>
                    <a:bodyPr/>
                    <a:lstStyle/>
                    <a:p>
                      <a:endParaRPr lang="ru-RU"/>
                    </a:p>
                  </a:txBody>
                  <a:tcPr/>
                </a:tc>
              </a:tr>
              <a:tr h="744994">
                <a:tc>
                  <a:txBody>
                    <a:bodyPr/>
                    <a:lstStyle/>
                    <a:p>
                      <a:endParaRPr lang="ru-RU"/>
                    </a:p>
                  </a:txBody>
                  <a:tcPr/>
                </a:tc>
                <a:tc>
                  <a:txBody>
                    <a:bodyPr/>
                    <a:lstStyle/>
                    <a:p>
                      <a:pPr>
                        <a:lnSpc>
                          <a:spcPct val="115000"/>
                        </a:lnSpc>
                        <a:spcAft>
                          <a:spcPts val="0"/>
                        </a:spcAft>
                      </a:pPr>
                      <a:r>
                        <a:rPr lang="ru-RU" sz="1400">
                          <a:latin typeface="Times New Roman"/>
                          <a:ea typeface="Times New Roman"/>
                          <a:cs typeface="Times New Roman"/>
                        </a:rPr>
                        <a:t>Художественно- эстетическое развитие</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15</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1</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3,9</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97,5</a:t>
                      </a:r>
                      <a:endParaRPr lang="ru-RU" sz="1200">
                        <a:latin typeface="Calibri"/>
                        <a:ea typeface="Times New Roman"/>
                        <a:cs typeface="Times New Roman"/>
                      </a:endParaRPr>
                    </a:p>
                  </a:txBody>
                  <a:tcPr marL="68580" marR="68580" marT="0" marB="0"/>
                </a:tc>
              </a:tr>
              <a:tr h="744994">
                <a:tc>
                  <a:txBody>
                    <a:bodyPr/>
                    <a:lstStyle/>
                    <a:p>
                      <a:endParaRPr lang="ru-RU"/>
                    </a:p>
                  </a:txBody>
                  <a:tcPr/>
                </a:tc>
                <a:tc>
                  <a:txBody>
                    <a:bodyPr/>
                    <a:lstStyle/>
                    <a:p>
                      <a:pPr>
                        <a:lnSpc>
                          <a:spcPct val="115000"/>
                        </a:lnSpc>
                        <a:spcAft>
                          <a:spcPts val="0"/>
                        </a:spcAft>
                      </a:pPr>
                      <a:r>
                        <a:rPr lang="ru-RU" sz="1400">
                          <a:latin typeface="Times New Roman"/>
                          <a:ea typeface="Times New Roman"/>
                          <a:cs typeface="Times New Roman"/>
                        </a:rPr>
                        <a:t>Познавательное развитие</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8</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8</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3,5</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87,5</a:t>
                      </a:r>
                      <a:endParaRPr lang="ru-RU" sz="1200">
                        <a:latin typeface="Calibri"/>
                        <a:ea typeface="Times New Roman"/>
                        <a:cs typeface="Times New Roman"/>
                      </a:endParaRPr>
                    </a:p>
                  </a:txBody>
                  <a:tcPr marL="68580" marR="68580" marT="0" marB="0"/>
                </a:tc>
              </a:tr>
              <a:tr h="744994">
                <a:tc>
                  <a:txBody>
                    <a:bodyPr/>
                    <a:lstStyle/>
                    <a:p>
                      <a:endParaRPr lang="ru-RU"/>
                    </a:p>
                  </a:txBody>
                  <a:tcPr/>
                </a:tc>
                <a:tc>
                  <a:txBody>
                    <a:bodyPr/>
                    <a:lstStyle/>
                    <a:p>
                      <a:pPr>
                        <a:lnSpc>
                          <a:spcPct val="115000"/>
                        </a:lnSpc>
                        <a:spcAft>
                          <a:spcPts val="0"/>
                        </a:spcAft>
                      </a:pPr>
                      <a:r>
                        <a:rPr lang="ru-RU" sz="1400">
                          <a:latin typeface="Times New Roman"/>
                          <a:ea typeface="Times New Roman"/>
                          <a:cs typeface="Times New Roman"/>
                        </a:rPr>
                        <a:t>Физическое развитие</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14</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2</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3,8</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95</a:t>
                      </a:r>
                      <a:endParaRPr lang="ru-RU" sz="1200">
                        <a:latin typeface="Calibri"/>
                        <a:ea typeface="Times New Roman"/>
                        <a:cs typeface="Times New Roman"/>
                      </a:endParaRPr>
                    </a:p>
                  </a:txBody>
                  <a:tcPr marL="68580" marR="68580" marT="0" marB="0"/>
                </a:tc>
              </a:tr>
              <a:tr h="744994">
                <a:tc>
                  <a:txBody>
                    <a:bodyPr/>
                    <a:lstStyle/>
                    <a:p>
                      <a:endParaRPr lang="ru-RU"/>
                    </a:p>
                  </a:txBody>
                  <a:tcPr/>
                </a:tc>
                <a:tc>
                  <a:txBody>
                    <a:bodyPr/>
                    <a:lstStyle/>
                    <a:p>
                      <a:pPr>
                        <a:lnSpc>
                          <a:spcPct val="115000"/>
                        </a:lnSpc>
                        <a:spcAft>
                          <a:spcPts val="0"/>
                        </a:spcAft>
                      </a:pPr>
                      <a:r>
                        <a:rPr lang="ru-RU" sz="1400">
                          <a:latin typeface="Times New Roman"/>
                          <a:ea typeface="Times New Roman"/>
                          <a:cs typeface="Times New Roman"/>
                        </a:rPr>
                        <a:t>Социально-коммуникативное развитие </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12</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4</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3,5</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87,5</a:t>
                      </a:r>
                      <a:endParaRPr lang="ru-RU" sz="1200">
                        <a:latin typeface="Calibri"/>
                        <a:ea typeface="Times New Roman"/>
                        <a:cs typeface="Times New Roman"/>
                      </a:endParaRPr>
                    </a:p>
                  </a:txBody>
                  <a:tcPr marL="68580" marR="68580" marT="0" marB="0"/>
                </a:tc>
              </a:tr>
              <a:tr h="744994">
                <a:tc>
                  <a:txBody>
                    <a:bodyPr/>
                    <a:lstStyle/>
                    <a:p>
                      <a:endParaRPr lang="ru-RU"/>
                    </a:p>
                  </a:txBody>
                  <a:tcPr/>
                </a:tc>
                <a:tc>
                  <a:txBody>
                    <a:bodyPr/>
                    <a:lstStyle/>
                    <a:p>
                      <a:pPr>
                        <a:lnSpc>
                          <a:spcPct val="115000"/>
                        </a:lnSpc>
                        <a:spcAft>
                          <a:spcPts val="0"/>
                        </a:spcAft>
                      </a:pPr>
                      <a:r>
                        <a:rPr lang="ru-RU" sz="1400">
                          <a:latin typeface="Times New Roman"/>
                          <a:ea typeface="Times New Roman"/>
                          <a:cs typeface="Times New Roman"/>
                        </a:rPr>
                        <a:t>Речевое развитие</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13</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3,8</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95</a:t>
                      </a:r>
                      <a:endParaRPr lang="ru-RU" sz="1200">
                        <a:latin typeface="Calibri"/>
                        <a:ea typeface="Times New Roman"/>
                        <a:cs typeface="Times New Roman"/>
                      </a:endParaRPr>
                    </a:p>
                  </a:txBody>
                  <a:tcPr marL="68580" marR="68580" marT="0" marB="0"/>
                </a:tc>
              </a:tr>
              <a:tr h="744994">
                <a:tc>
                  <a:txBody>
                    <a:bodyPr/>
                    <a:lstStyle/>
                    <a:p>
                      <a:endParaRPr lang="ru-RU"/>
                    </a:p>
                  </a:txBody>
                  <a:tcPr/>
                </a:tc>
                <a:tc gridSpan="6">
                  <a:txBody>
                    <a:bodyPr/>
                    <a:lstStyle/>
                    <a:p>
                      <a:pPr>
                        <a:lnSpc>
                          <a:spcPct val="115000"/>
                        </a:lnSpc>
                        <a:spcAft>
                          <a:spcPts val="0"/>
                        </a:spcAft>
                      </a:pPr>
                      <a:r>
                        <a:rPr lang="ru-RU" sz="1400">
                          <a:latin typeface="Times New Roman"/>
                          <a:ea typeface="Times New Roman"/>
                          <a:cs typeface="Times New Roman"/>
                        </a:rPr>
                        <a:t>ИТОГО</a:t>
                      </a:r>
                      <a:endParaRPr lang="ru-RU" sz="1200">
                        <a:latin typeface="Calibri"/>
                        <a:ea typeface="Times New Roman"/>
                        <a:cs typeface="Times New Roman"/>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pPr>
                        <a:lnSpc>
                          <a:spcPct val="115000"/>
                        </a:lnSpc>
                        <a:spcAft>
                          <a:spcPts val="0"/>
                        </a:spcAft>
                      </a:pPr>
                      <a:r>
                        <a:rPr lang="ru-RU" sz="1400" dirty="0">
                          <a:solidFill>
                            <a:srgbClr val="000000"/>
                          </a:solidFill>
                          <a:latin typeface="Times New Roman"/>
                          <a:ea typeface="Calibri"/>
                          <a:cs typeface="Times New Roman"/>
                        </a:rPr>
                        <a:t>92,5</a:t>
                      </a:r>
                      <a:endParaRPr lang="ru-RU" sz="1200" dirty="0">
                        <a:latin typeface="Calibri"/>
                        <a:ea typeface="Times New Roman"/>
                        <a:cs typeface="Times New Roman"/>
                      </a:endParaRPr>
                    </a:p>
                  </a:txBody>
                  <a:tcPr marL="68580" marR="68580" marT="0" marB="0"/>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274638"/>
            <a:ext cx="8229600" cy="1296974"/>
          </a:xfrm>
        </p:spPr>
        <p:txBody>
          <a:bodyPr>
            <a:noAutofit/>
          </a:bodyPr>
          <a:lstStyle/>
          <a:p>
            <a:r>
              <a:rPr lang="ru-RU" sz="2000" dirty="0">
                <a:latin typeface="Times New Roman" pitchFamily="18" charset="0"/>
                <a:cs typeface="Times New Roman" pitchFamily="18" charset="0"/>
              </a:rPr>
              <a:t>Мониторинг освоения образовательных областей программы </a:t>
            </a:r>
            <a:r>
              <a:rPr lang="ru-RU" sz="2000" b="1" u="sng" dirty="0">
                <a:latin typeface="Times New Roman" pitchFamily="18" charset="0"/>
                <a:cs typeface="Times New Roman" pitchFamily="18" charset="0"/>
              </a:rPr>
              <a:t>подготовительной группы</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Обследовано   12 детей. </a:t>
            </a:r>
            <a:br>
              <a:rPr lang="ru-RU" sz="2000" dirty="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graphicFrame>
        <p:nvGraphicFramePr>
          <p:cNvPr id="5" name="Содержимое 4"/>
          <p:cNvGraphicFramePr>
            <a:graphicFrameLocks noGrp="1"/>
          </p:cNvGraphicFramePr>
          <p:nvPr>
            <p:ph idx="1"/>
          </p:nvPr>
        </p:nvGraphicFramePr>
        <p:xfrm>
          <a:off x="457200" y="1285871"/>
          <a:ext cx="8472520" cy="5286400"/>
        </p:xfrm>
        <a:graphic>
          <a:graphicData uri="http://schemas.openxmlformats.org/drawingml/2006/table">
            <a:tbl>
              <a:tblPr firstRow="1" bandRow="1">
                <a:tableStyleId>{5C22544A-7EE6-4342-B048-85BDC9FD1C3A}</a:tableStyleId>
              </a:tblPr>
              <a:tblGrid>
                <a:gridCol w="328586"/>
                <a:gridCol w="1789544"/>
                <a:gridCol w="1059065"/>
                <a:gridCol w="1059065"/>
                <a:gridCol w="1059065"/>
                <a:gridCol w="1059065"/>
                <a:gridCol w="1059065"/>
                <a:gridCol w="1059065"/>
              </a:tblGrid>
              <a:tr h="377600">
                <a:tc rowSpan="2">
                  <a:txBody>
                    <a:bodyPr/>
                    <a:lstStyle/>
                    <a:p>
                      <a:pPr>
                        <a:lnSpc>
                          <a:spcPct val="115000"/>
                        </a:lnSpc>
                        <a:spcAft>
                          <a:spcPts val="0"/>
                        </a:spcAft>
                      </a:pPr>
                      <a:r>
                        <a:rPr lang="ru-RU" sz="1400" dirty="0">
                          <a:solidFill>
                            <a:srgbClr val="000000"/>
                          </a:solidFill>
                          <a:latin typeface="Times New Roman"/>
                          <a:ea typeface="Calibri"/>
                          <a:cs typeface="Times New Roman"/>
                        </a:rPr>
                        <a:t>№</a:t>
                      </a:r>
                      <a:endParaRPr lang="ru-RU" sz="1200" dirty="0">
                        <a:latin typeface="Calibri"/>
                        <a:ea typeface="Times New Roman"/>
                        <a:cs typeface="Times New Roman"/>
                      </a:endParaRPr>
                    </a:p>
                  </a:txBody>
                  <a:tcPr marL="68580" marR="68580" marT="0" marB="0"/>
                </a:tc>
                <a:tc rowSpan="2">
                  <a:txBody>
                    <a:bodyPr/>
                    <a:lstStyle/>
                    <a:p>
                      <a:pPr>
                        <a:lnSpc>
                          <a:spcPct val="115000"/>
                        </a:lnSpc>
                        <a:spcAft>
                          <a:spcPts val="0"/>
                        </a:spcAft>
                      </a:pPr>
                      <a:r>
                        <a:rPr lang="ru-RU" sz="1400" b="0" dirty="0">
                          <a:solidFill>
                            <a:schemeClr val="bg1"/>
                          </a:solidFill>
                          <a:latin typeface="Times New Roman"/>
                          <a:ea typeface="Calibri"/>
                          <a:cs typeface="Times New Roman"/>
                        </a:rPr>
                        <a:t>Образовательные области</a:t>
                      </a:r>
                      <a:endParaRPr lang="ru-RU" sz="1200" b="0" dirty="0">
                        <a:solidFill>
                          <a:schemeClr val="bg1"/>
                        </a:solidFill>
                        <a:latin typeface="Calibri"/>
                        <a:ea typeface="Times New Roman"/>
                        <a:cs typeface="Times New Roman"/>
                      </a:endParaRPr>
                    </a:p>
                  </a:txBody>
                  <a:tcPr marL="68580" marR="68580" marT="0" marB="0"/>
                </a:tc>
                <a:tc gridSpan="4">
                  <a:txBody>
                    <a:bodyPr/>
                    <a:lstStyle/>
                    <a:p>
                      <a:pPr>
                        <a:lnSpc>
                          <a:spcPct val="115000"/>
                        </a:lnSpc>
                        <a:spcAft>
                          <a:spcPts val="0"/>
                        </a:spcAft>
                      </a:pPr>
                      <a:r>
                        <a:rPr lang="ru-RU" sz="1400">
                          <a:latin typeface="Times New Roman"/>
                          <a:ea typeface="Times New Roman"/>
                          <a:cs typeface="Times New Roman"/>
                        </a:rPr>
                        <a:t>Кол-во детей в % по уровням</a:t>
                      </a:r>
                      <a:endParaRPr lang="ru-RU" sz="1200">
                        <a:latin typeface="Calibri"/>
                        <a:ea typeface="Times New Roman"/>
                        <a:cs typeface="Times New Roman"/>
                      </a:endParaRPr>
                    </a:p>
                  </a:txBody>
                  <a:tcPr marL="68580" marR="68580" marT="0" marB="0">
                    <a:lnB w="12700" cap="flat" cmpd="sng" algn="ctr">
                      <a:solidFill>
                        <a:schemeClr val="tx1"/>
                      </a:solidFill>
                      <a:prstDash val="solid"/>
                      <a:round/>
                      <a:headEnd type="none" w="med" len="med"/>
                      <a:tailEnd type="none" w="med" len="med"/>
                    </a:lnB>
                  </a:tcPr>
                </a:tc>
                <a:tc hMerge="1">
                  <a:txBody>
                    <a:bodyPr/>
                    <a:lstStyle/>
                    <a:p>
                      <a:endParaRPr lang="ru-RU"/>
                    </a:p>
                  </a:txBody>
                  <a:tcPr>
                    <a:lnB w="12700" cap="flat" cmpd="sng" algn="ctr">
                      <a:solidFill>
                        <a:schemeClr val="tx1"/>
                      </a:solidFill>
                      <a:prstDash val="solid"/>
                      <a:round/>
                      <a:headEnd type="none" w="med" len="med"/>
                      <a:tailEnd type="none" w="med" len="med"/>
                    </a:lnB>
                  </a:tcPr>
                </a:tc>
                <a:tc hMerge="1">
                  <a:txBody>
                    <a:bodyPr/>
                    <a:lstStyle/>
                    <a:p>
                      <a:endParaRPr lang="ru-RU"/>
                    </a:p>
                  </a:txBody>
                  <a:tcPr>
                    <a:lnB w="12700" cap="flat" cmpd="sng" algn="ctr">
                      <a:solidFill>
                        <a:schemeClr val="tx1"/>
                      </a:solidFill>
                      <a:prstDash val="solid"/>
                      <a:round/>
                      <a:headEnd type="none" w="med" len="med"/>
                      <a:tailEnd type="none" w="med" len="med"/>
                    </a:lnB>
                  </a:tcPr>
                </a:tc>
                <a:tc hMerge="1">
                  <a:txBody>
                    <a:bodyPr/>
                    <a:lstStyle/>
                    <a:p>
                      <a:endParaRPr lang="ru-RU"/>
                    </a:p>
                  </a:txBody>
                  <a:tcPr>
                    <a:lnB w="12700" cap="flat" cmpd="sng" algn="ctr">
                      <a:solidFill>
                        <a:schemeClr val="tx1"/>
                      </a:solidFill>
                      <a:prstDash val="solid"/>
                      <a:round/>
                      <a:headEnd type="none" w="med" len="med"/>
                      <a:tailEnd type="none" w="med" len="med"/>
                    </a:lnB>
                  </a:tcPr>
                </a:tc>
                <a:tc rowSpan="2">
                  <a:txBody>
                    <a:bodyPr/>
                    <a:lstStyle/>
                    <a:p>
                      <a:pPr>
                        <a:lnSpc>
                          <a:spcPct val="115000"/>
                        </a:lnSpc>
                        <a:spcAft>
                          <a:spcPts val="0"/>
                        </a:spcAft>
                      </a:pPr>
                      <a:r>
                        <a:rPr lang="ru-RU" sz="1400" b="0" dirty="0">
                          <a:solidFill>
                            <a:schemeClr val="bg1"/>
                          </a:solidFill>
                          <a:latin typeface="Times New Roman"/>
                          <a:ea typeface="Calibri"/>
                          <a:cs typeface="Times New Roman"/>
                        </a:rPr>
                        <a:t>Средний бал %</a:t>
                      </a:r>
                      <a:endParaRPr lang="ru-RU" sz="1200" b="0" dirty="0">
                        <a:solidFill>
                          <a:schemeClr val="bg1"/>
                        </a:solidFill>
                        <a:latin typeface="Calibri"/>
                        <a:ea typeface="Times New Roman"/>
                        <a:cs typeface="Times New Roman"/>
                      </a:endParaRPr>
                    </a:p>
                  </a:txBody>
                  <a:tcPr marL="68580" marR="68580" marT="0" marB="0"/>
                </a:tc>
                <a:tc rowSpan="2">
                  <a:txBody>
                    <a:bodyPr/>
                    <a:lstStyle/>
                    <a:p>
                      <a:pPr>
                        <a:lnSpc>
                          <a:spcPct val="115000"/>
                        </a:lnSpc>
                        <a:spcAft>
                          <a:spcPts val="0"/>
                        </a:spcAft>
                      </a:pPr>
                      <a:r>
                        <a:rPr lang="ru-RU" sz="1400">
                          <a:latin typeface="Times New Roman"/>
                          <a:ea typeface="Times New Roman"/>
                          <a:cs typeface="Times New Roman"/>
                        </a:rPr>
                        <a:t>Усвоение программы %</a:t>
                      </a:r>
                      <a:endParaRPr lang="ru-RU" sz="1200">
                        <a:latin typeface="Calibri"/>
                        <a:ea typeface="Times New Roman"/>
                        <a:cs typeface="Times New Roman"/>
                      </a:endParaRPr>
                    </a:p>
                  </a:txBody>
                  <a:tcPr marL="68580" marR="68580" marT="0" marB="0"/>
                </a:tc>
              </a:tr>
              <a:tr h="377600">
                <a:tc vMerge="1">
                  <a:txBody>
                    <a:bodyPr/>
                    <a:lstStyle/>
                    <a:p>
                      <a:endParaRPr lang="ru-RU"/>
                    </a:p>
                  </a:txBody>
                  <a:tcPr/>
                </a:tc>
                <a:tc vMerge="1">
                  <a:txBody>
                    <a:bodyPr/>
                    <a:lstStyle/>
                    <a:p>
                      <a:endParaRPr lang="ru-RU"/>
                    </a:p>
                  </a:txBody>
                  <a:tcPr/>
                </a:tc>
                <a:tc>
                  <a:txBody>
                    <a:bodyPr/>
                    <a:lstStyle/>
                    <a:p>
                      <a:pPr algn="ctr">
                        <a:lnSpc>
                          <a:spcPct val="115000"/>
                        </a:lnSpc>
                        <a:spcAft>
                          <a:spcPts val="0"/>
                        </a:spcAft>
                        <a:tabLst>
                          <a:tab pos="5715000" algn="l"/>
                          <a:tab pos="5829300" algn="l"/>
                        </a:tabLst>
                      </a:pPr>
                      <a:r>
                        <a:rPr lang="ru-RU" sz="1400">
                          <a:latin typeface="Times New Roman"/>
                          <a:ea typeface="Times New Roman"/>
                          <a:cs typeface="Times New Roman"/>
                        </a:rPr>
                        <a:t>Высокий </a:t>
                      </a:r>
                      <a:endParaRPr lang="ru-RU" sz="1200">
                        <a:latin typeface="Calibri"/>
                        <a:ea typeface="Times New Roman"/>
                        <a:cs typeface="Times New Roman"/>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tabLst>
                          <a:tab pos="5715000" algn="l"/>
                          <a:tab pos="5829300" algn="l"/>
                        </a:tabLst>
                      </a:pPr>
                      <a:r>
                        <a:rPr lang="ru-RU" sz="1400">
                          <a:latin typeface="Times New Roman"/>
                          <a:ea typeface="Times New Roman"/>
                          <a:cs typeface="Times New Roman"/>
                        </a:rPr>
                        <a:t>Средний </a:t>
                      </a:r>
                      <a:endParaRPr lang="ru-RU" sz="1200">
                        <a:latin typeface="Calibri"/>
                        <a:ea typeface="Times New Roman"/>
                        <a:cs typeface="Times New Roman"/>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ctr">
                        <a:lnSpc>
                          <a:spcPct val="115000"/>
                        </a:lnSpc>
                        <a:spcAft>
                          <a:spcPts val="0"/>
                        </a:spcAft>
                        <a:tabLst>
                          <a:tab pos="5715000" algn="l"/>
                          <a:tab pos="5829300" algn="l"/>
                        </a:tabLst>
                      </a:pPr>
                      <a:r>
                        <a:rPr lang="ru-RU" sz="1400">
                          <a:latin typeface="Times New Roman"/>
                          <a:ea typeface="Times New Roman"/>
                          <a:cs typeface="Times New Roman"/>
                        </a:rPr>
                        <a:t>Низкий</a:t>
                      </a:r>
                      <a:endParaRPr lang="ru-RU" sz="1200">
                        <a:latin typeface="Calibri"/>
                        <a:ea typeface="Times New Roman"/>
                        <a:cs typeface="Times New Roman"/>
                      </a:endParaRPr>
                    </a:p>
                  </a:txBody>
                  <a:tcPr marL="68580" marR="68580" marT="0" marB="0">
                    <a:lnT w="12700" cap="flat" cmpd="sng" algn="ctr">
                      <a:solidFill>
                        <a:schemeClr val="tx1"/>
                      </a:solidFill>
                      <a:prstDash val="solid"/>
                      <a:round/>
                      <a:headEnd type="none" w="med" len="med"/>
                      <a:tailEnd type="none" w="med" len="med"/>
                    </a:lnT>
                  </a:tcPr>
                </a:tc>
                <a:tc>
                  <a:txBody>
                    <a:bodyPr/>
                    <a:lstStyle/>
                    <a:p>
                      <a:pPr>
                        <a:lnSpc>
                          <a:spcPct val="115000"/>
                        </a:lnSpc>
                        <a:spcAft>
                          <a:spcPts val="0"/>
                        </a:spcAft>
                      </a:pPr>
                      <a:r>
                        <a:rPr lang="ru-RU" sz="1400">
                          <a:solidFill>
                            <a:srgbClr val="000000"/>
                          </a:solidFill>
                          <a:latin typeface="Times New Roman"/>
                          <a:ea typeface="Calibri"/>
                          <a:cs typeface="Times New Roman"/>
                        </a:rPr>
                        <a:t>Низший </a:t>
                      </a:r>
                      <a:endParaRPr lang="ru-RU" sz="1200">
                        <a:latin typeface="Calibri"/>
                        <a:ea typeface="Times New Roman"/>
                        <a:cs typeface="Times New Roman"/>
                      </a:endParaRPr>
                    </a:p>
                  </a:txBody>
                  <a:tcPr marL="68580" marR="68580" marT="0" marB="0">
                    <a:lnT w="12700" cap="flat" cmpd="sng" algn="ctr">
                      <a:solidFill>
                        <a:schemeClr val="tx1"/>
                      </a:solidFill>
                      <a:prstDash val="solid"/>
                      <a:round/>
                      <a:headEnd type="none" w="med" len="med"/>
                      <a:tailEnd type="none" w="med" len="med"/>
                    </a:lnT>
                  </a:tcPr>
                </a:tc>
                <a:tc vMerge="1">
                  <a:txBody>
                    <a:bodyPr/>
                    <a:lstStyle/>
                    <a:p>
                      <a:endParaRPr lang="ru-RU"/>
                    </a:p>
                  </a:txBody>
                  <a:tcPr/>
                </a:tc>
                <a:tc vMerge="1">
                  <a:txBody>
                    <a:bodyPr/>
                    <a:lstStyle/>
                    <a:p>
                      <a:endParaRPr lang="ru-RU"/>
                    </a:p>
                  </a:txBody>
                  <a:tcPr/>
                </a:tc>
              </a:tr>
              <a:tr h="755200">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latin typeface="Times New Roman"/>
                          <a:ea typeface="Times New Roman"/>
                          <a:cs typeface="Times New Roman"/>
                        </a:rPr>
                        <a:t>Художественно- эстетическое развитие</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9</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3,8</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95</a:t>
                      </a:r>
                      <a:endParaRPr lang="ru-RU" sz="1200">
                        <a:latin typeface="Calibri"/>
                        <a:ea typeface="Times New Roman"/>
                        <a:cs typeface="Times New Roman"/>
                      </a:endParaRPr>
                    </a:p>
                  </a:txBody>
                  <a:tcPr marL="68580" marR="68580" marT="0" marB="0"/>
                </a:tc>
              </a:tr>
              <a:tr h="755200">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latin typeface="Times New Roman"/>
                          <a:ea typeface="Times New Roman"/>
                          <a:cs typeface="Times New Roman"/>
                        </a:rPr>
                        <a:t>Познавательное развитие</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9</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3,8</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95</a:t>
                      </a:r>
                      <a:endParaRPr lang="ru-RU" sz="1200">
                        <a:latin typeface="Calibri"/>
                        <a:ea typeface="Times New Roman"/>
                        <a:cs typeface="Times New Roman"/>
                      </a:endParaRPr>
                    </a:p>
                  </a:txBody>
                  <a:tcPr marL="68580" marR="68580" marT="0" marB="0"/>
                </a:tc>
              </a:tr>
              <a:tr h="755200">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latin typeface="Times New Roman"/>
                          <a:ea typeface="Times New Roman"/>
                          <a:cs typeface="Times New Roman"/>
                        </a:rPr>
                        <a:t>Физическое развитие</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9</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3,8</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95</a:t>
                      </a:r>
                      <a:endParaRPr lang="ru-RU" sz="1200">
                        <a:latin typeface="Calibri"/>
                        <a:ea typeface="Times New Roman"/>
                        <a:cs typeface="Times New Roman"/>
                      </a:endParaRPr>
                    </a:p>
                  </a:txBody>
                  <a:tcPr marL="68580" marR="68580" marT="0" marB="0"/>
                </a:tc>
              </a:tr>
              <a:tr h="755200">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latin typeface="Times New Roman"/>
                          <a:ea typeface="Times New Roman"/>
                          <a:cs typeface="Times New Roman"/>
                        </a:rPr>
                        <a:t>Социально-коммуникативное развитие </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6</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8</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3,7</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92,5</a:t>
                      </a:r>
                      <a:endParaRPr lang="ru-RU" sz="1200">
                        <a:latin typeface="Calibri"/>
                        <a:ea typeface="Times New Roman"/>
                        <a:cs typeface="Times New Roman"/>
                      </a:endParaRPr>
                    </a:p>
                  </a:txBody>
                  <a:tcPr marL="68580" marR="68580" marT="0" marB="0"/>
                </a:tc>
              </a:tr>
              <a:tr h="755200">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latin typeface="Times New Roman"/>
                          <a:ea typeface="Times New Roman"/>
                          <a:cs typeface="Times New Roman"/>
                        </a:rPr>
                        <a:t>Речевое развитие</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8</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4</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3,6</a:t>
                      </a:r>
                      <a:endParaRPr lang="ru-RU" sz="1200">
                        <a:latin typeface="Calibri"/>
                        <a:ea typeface="Times New Roman"/>
                        <a:cs typeface="Times New Roman"/>
                      </a:endParaRPr>
                    </a:p>
                  </a:txBody>
                  <a:tcPr marL="68580" marR="68580" marT="0" marB="0"/>
                </a:tc>
                <a:tc>
                  <a:txBody>
                    <a:bodyPr/>
                    <a:lstStyle/>
                    <a:p>
                      <a:pPr>
                        <a:lnSpc>
                          <a:spcPct val="115000"/>
                        </a:lnSpc>
                        <a:spcAft>
                          <a:spcPts val="0"/>
                        </a:spcAft>
                      </a:pPr>
                      <a:r>
                        <a:rPr lang="ru-RU" sz="1400">
                          <a:solidFill>
                            <a:srgbClr val="000000"/>
                          </a:solidFill>
                          <a:latin typeface="Times New Roman"/>
                          <a:ea typeface="Calibri"/>
                          <a:cs typeface="Times New Roman"/>
                        </a:rPr>
                        <a:t>90</a:t>
                      </a:r>
                      <a:endParaRPr lang="ru-RU" sz="1200">
                        <a:latin typeface="Calibri"/>
                        <a:ea typeface="Times New Roman"/>
                        <a:cs typeface="Times New Roman"/>
                      </a:endParaRPr>
                    </a:p>
                  </a:txBody>
                  <a:tcPr marL="68580" marR="68580" marT="0" marB="0"/>
                </a:tc>
              </a:tr>
              <a:tr h="755200">
                <a:tc>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gridSpan="6">
                  <a:txBody>
                    <a:bodyPr/>
                    <a:lstStyle/>
                    <a:p>
                      <a:pPr>
                        <a:lnSpc>
                          <a:spcPct val="115000"/>
                        </a:lnSpc>
                        <a:spcAft>
                          <a:spcPts val="0"/>
                        </a:spcAft>
                      </a:pPr>
                      <a:endParaRPr lang="ru-RU" sz="1400">
                        <a:solidFill>
                          <a:srgbClr val="000000"/>
                        </a:solidFill>
                        <a:latin typeface="Times New Roman"/>
                        <a:ea typeface="Calibri"/>
                        <a:cs typeface="Times New Roman"/>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pPr>
                        <a:lnSpc>
                          <a:spcPct val="115000"/>
                        </a:lnSpc>
                        <a:spcAft>
                          <a:spcPts val="0"/>
                        </a:spcAft>
                      </a:pPr>
                      <a:r>
                        <a:rPr lang="ru-RU" sz="1400" dirty="0">
                          <a:solidFill>
                            <a:srgbClr val="000000"/>
                          </a:solidFill>
                          <a:latin typeface="Times New Roman"/>
                          <a:ea typeface="Calibri"/>
                          <a:cs typeface="Times New Roman"/>
                        </a:rPr>
                        <a:t>93,5</a:t>
                      </a:r>
                      <a:endParaRPr lang="ru-RU" sz="1200" dirty="0">
                        <a:latin typeface="Calibri"/>
                        <a:ea typeface="Times New Roman"/>
                        <a:cs typeface="Times New Roman"/>
                      </a:endParaRPr>
                    </a:p>
                  </a:txBody>
                  <a:tcPr marL="68580" marR="68580" marT="0" marB="0"/>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57200" y="285728"/>
            <a:ext cx="8401080" cy="6143668"/>
          </a:xfrm>
        </p:spPr>
        <p:txBody>
          <a:bodyPr>
            <a:normAutofit lnSpcReduction="10000"/>
          </a:bodyPr>
          <a:lstStyle/>
          <a:p>
            <a:pPr algn="r">
              <a:buNone/>
            </a:pPr>
            <a:r>
              <a:rPr lang="ru-RU" sz="1600" dirty="0">
                <a:latin typeface="Times New Roman" pitchFamily="18" charset="0"/>
                <a:cs typeface="Times New Roman" pitchFamily="18" charset="0"/>
              </a:rPr>
              <a:t>В структуру оздоровительного режима вплетен спектр медико-восстановительных методик, приемов, способов: </a:t>
            </a:r>
            <a:r>
              <a:rPr lang="ru-RU" sz="1600" dirty="0" err="1">
                <a:latin typeface="Times New Roman" pitchFamily="18" charset="0"/>
                <a:cs typeface="Times New Roman" pitchFamily="18" charset="0"/>
              </a:rPr>
              <a:t>физминутки</a:t>
            </a:r>
            <a:r>
              <a:rPr lang="ru-RU" sz="1600" dirty="0">
                <a:latin typeface="Times New Roman" pitchFamily="18" charset="0"/>
                <a:cs typeface="Times New Roman" pitchFamily="18" charset="0"/>
              </a:rPr>
              <a:t>, динамические паузы, гимнастика для глаз, пальчиковая гимнастика, дыхательная гимнастика, мимические разминки, точечный массаж, игры-упражнения для профилактики и коррекции плоскостопия и осанки и т.д.</a:t>
            </a:r>
          </a:p>
          <a:p>
            <a:pPr algn="r">
              <a:buNone/>
            </a:pPr>
            <a:r>
              <a:rPr lang="ru-RU" sz="1600" dirty="0">
                <a:latin typeface="Times New Roman" pitchFamily="18" charset="0"/>
                <a:cs typeface="Times New Roman" pitchFamily="18" charset="0"/>
              </a:rPr>
              <a:t>Продолжительность непосредственно образовательной деятельности для детей: </a:t>
            </a:r>
          </a:p>
          <a:p>
            <a:pPr algn="r">
              <a:buNone/>
            </a:pPr>
            <a:r>
              <a:rPr lang="ru-RU" sz="1600" dirty="0">
                <a:latin typeface="Times New Roman" pitchFamily="18" charset="0"/>
                <a:cs typeface="Times New Roman" pitchFamily="18" charset="0"/>
              </a:rPr>
              <a:t>- раннего возраста с 2 до 3 лет – 8-10 минут,</a:t>
            </a:r>
          </a:p>
          <a:p>
            <a:pPr algn="r">
              <a:buNone/>
            </a:pPr>
            <a:r>
              <a:rPr lang="ru-RU" sz="1600" dirty="0">
                <a:latin typeface="Times New Roman" pitchFamily="18" charset="0"/>
                <a:cs typeface="Times New Roman" pitchFamily="18" charset="0"/>
              </a:rPr>
              <a:t>- 4-го года жизни – не более 15 минут,</a:t>
            </a:r>
          </a:p>
          <a:p>
            <a:pPr algn="r">
              <a:buNone/>
            </a:pPr>
            <a:r>
              <a:rPr lang="ru-RU" sz="1600" dirty="0">
                <a:latin typeface="Times New Roman" pitchFamily="18" charset="0"/>
                <a:cs typeface="Times New Roman" pitchFamily="18" charset="0"/>
              </a:rPr>
              <a:t>- 5-го года жизни – не более 20 минут,</a:t>
            </a:r>
          </a:p>
          <a:p>
            <a:pPr algn="r">
              <a:buNone/>
            </a:pPr>
            <a:r>
              <a:rPr lang="ru-RU" sz="1600" dirty="0">
                <a:latin typeface="Times New Roman" pitchFamily="18" charset="0"/>
                <a:cs typeface="Times New Roman" pitchFamily="18" charset="0"/>
              </a:rPr>
              <a:t>- 6-го года жизни – не более 25 минут,</a:t>
            </a:r>
          </a:p>
          <a:p>
            <a:pPr algn="r">
              <a:buNone/>
            </a:pPr>
            <a:r>
              <a:rPr lang="ru-RU" sz="1600" dirty="0">
                <a:latin typeface="Times New Roman" pitchFamily="18" charset="0"/>
                <a:cs typeface="Times New Roman" pitchFamily="18" charset="0"/>
              </a:rPr>
              <a:t>- 7-го года жизни – не более 30 минут.</a:t>
            </a:r>
          </a:p>
          <a:p>
            <a:pPr algn="r">
              <a:buNone/>
            </a:pPr>
            <a:r>
              <a:rPr lang="ru-RU" sz="1600" dirty="0">
                <a:latin typeface="Times New Roman" pitchFamily="18" charset="0"/>
                <a:cs typeface="Times New Roman" pitchFamily="18" charset="0"/>
              </a:rPr>
              <a:t>Перерывы между занятиями – не менее 10 минут.</a:t>
            </a:r>
          </a:p>
          <a:p>
            <a:pPr algn="r">
              <a:buNone/>
            </a:pPr>
            <a:r>
              <a:rPr lang="ru-RU" sz="1700" dirty="0">
                <a:latin typeface="Times New Roman" pitchFamily="18" charset="0"/>
                <a:cs typeface="Times New Roman" pitchFamily="18" charset="0"/>
              </a:rPr>
              <a:t>За период  2014- 2015 года были проведены конкурсы:</a:t>
            </a:r>
          </a:p>
          <a:p>
            <a:pPr algn="r">
              <a:buNone/>
            </a:pPr>
            <a:r>
              <a:rPr lang="ru-RU" sz="1700" dirty="0">
                <a:latin typeface="Times New Roman" pitchFamily="18" charset="0"/>
                <a:cs typeface="Times New Roman" pitchFamily="18" charset="0"/>
              </a:rPr>
              <a:t>«Зеленый  огонек- 2014» - Диплом</a:t>
            </a:r>
          </a:p>
          <a:p>
            <a:pPr algn="r">
              <a:buNone/>
            </a:pPr>
            <a:r>
              <a:rPr lang="ru-RU" sz="1700" dirty="0">
                <a:latin typeface="Times New Roman" pitchFamily="18" charset="0"/>
                <a:cs typeface="Times New Roman" pitchFamily="18" charset="0"/>
              </a:rPr>
              <a:t>«Радуга талантов» Диплом</a:t>
            </a:r>
          </a:p>
          <a:p>
            <a:pPr algn="r">
              <a:buNone/>
            </a:pPr>
            <a:r>
              <a:rPr lang="ru-RU" sz="1700" dirty="0">
                <a:latin typeface="Times New Roman" pitchFamily="18" charset="0"/>
                <a:cs typeface="Times New Roman" pitchFamily="18" charset="0"/>
              </a:rPr>
              <a:t>«Новое пространство России» Диплом</a:t>
            </a:r>
          </a:p>
          <a:p>
            <a:pPr algn="r">
              <a:buNone/>
            </a:pPr>
            <a:r>
              <a:rPr lang="ru-RU" sz="1700" dirty="0">
                <a:latin typeface="Times New Roman" pitchFamily="18" charset="0"/>
                <a:cs typeface="Times New Roman" pitchFamily="18" charset="0"/>
              </a:rPr>
              <a:t>«Один день из жизни леопарда в природе» Диплом</a:t>
            </a:r>
          </a:p>
          <a:p>
            <a:pPr algn="r">
              <a:buNone/>
            </a:pPr>
            <a:r>
              <a:rPr lang="ru-RU" sz="1700" dirty="0">
                <a:latin typeface="Times New Roman" pitchFamily="18" charset="0"/>
                <a:cs typeface="Times New Roman" pitchFamily="18" charset="0"/>
              </a:rPr>
              <a:t>«Один день из жизни тигра в природе» Диплом</a:t>
            </a:r>
          </a:p>
          <a:p>
            <a:pPr algn="r">
              <a:buNone/>
            </a:pPr>
            <a:r>
              <a:rPr lang="ru-RU" sz="1700" dirty="0">
                <a:latin typeface="Times New Roman" pitchFamily="18" charset="0"/>
                <a:cs typeface="Times New Roman" pitchFamily="18" charset="0"/>
              </a:rPr>
              <a:t>«Мы хотим жить без пожаров» Диплом</a:t>
            </a:r>
          </a:p>
          <a:p>
            <a:pPr algn="r">
              <a:buNone/>
            </a:pPr>
            <a:r>
              <a:rPr lang="ru-RU" sz="1700" dirty="0">
                <a:latin typeface="Times New Roman" pitchFamily="18" charset="0"/>
                <a:cs typeface="Times New Roman" pitchFamily="18" charset="0"/>
              </a:rPr>
              <a:t>«Методическая карусель» Дипломы</a:t>
            </a:r>
          </a:p>
          <a:p>
            <a:pPr algn="r">
              <a:buNone/>
            </a:pPr>
            <a:r>
              <a:rPr lang="ru-RU" sz="1700" dirty="0">
                <a:latin typeface="Times New Roman" pitchFamily="18" charset="0"/>
                <a:cs typeface="Times New Roman" pitchFamily="18" charset="0"/>
              </a:rPr>
              <a:t>«Память погибшим героям»</a:t>
            </a:r>
          </a:p>
          <a:p>
            <a:pPr algn="r">
              <a:buNone/>
            </a:pPr>
            <a:r>
              <a:rPr lang="ru-RU" sz="1700" dirty="0">
                <a:latin typeface="Times New Roman" pitchFamily="18" charset="0"/>
                <a:cs typeface="Times New Roman" pitchFamily="18" charset="0"/>
              </a:rPr>
              <a:t>«Красное пасхальное яйцо» Грамота и Диплом</a:t>
            </a:r>
            <a:r>
              <a:rPr lang="ru-RU" sz="2100" dirty="0">
                <a:latin typeface="Times New Roman" pitchFamily="18" charset="0"/>
                <a:cs typeface="Times New Roman" pitchFamily="18" charset="0"/>
              </a:rPr>
              <a:t>ы</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357166"/>
            <a:ext cx="8401080" cy="1857388"/>
          </a:xfrm>
        </p:spPr>
        <p:txBody>
          <a:bodyPr>
            <a:normAutofit fontScale="90000"/>
          </a:bodyPr>
          <a:lstStyle/>
          <a:p>
            <a:r>
              <a:rPr lang="ru-RU" sz="1800" dirty="0">
                <a:latin typeface="Times New Roman" pitchFamily="18" charset="0"/>
                <a:cs typeface="Times New Roman" pitchFamily="18" charset="0"/>
              </a:rPr>
              <a:t>Приказом </a:t>
            </a:r>
            <a:r>
              <a:rPr lang="ru-RU" sz="1800" dirty="0" err="1">
                <a:latin typeface="Times New Roman" pitchFamily="18" charset="0"/>
                <a:cs typeface="Times New Roman" pitchFamily="18" charset="0"/>
              </a:rPr>
              <a:t>Минобрнауки</a:t>
            </a:r>
            <a:r>
              <a:rPr lang="ru-RU" sz="1800" dirty="0">
                <a:latin typeface="Times New Roman" pitchFamily="18" charset="0"/>
                <a:cs typeface="Times New Roman" pitchFamily="18" charset="0"/>
              </a:rPr>
              <a:t> РФ № 1155 от 17 октября 2013 года впервые в истории развития дошкольного образования утверждены ФГОС ДО, которые вступили в действие с 1 января 2014 года.</a:t>
            </a:r>
            <a:r>
              <a:rPr lang="ru-RU" dirty="0"/>
              <a:t/>
            </a:r>
            <a:br>
              <a:rPr lang="ru-RU" dirty="0"/>
            </a:br>
            <a:r>
              <a:rPr lang="ru-RU" dirty="0"/>
              <a:t>       </a:t>
            </a:r>
            <a:r>
              <a:rPr lang="ru-RU" sz="1800" dirty="0">
                <a:latin typeface="Times New Roman" pitchFamily="18" charset="0"/>
                <a:cs typeface="Times New Roman" pitchFamily="18" charset="0"/>
              </a:rPr>
              <a:t>С этой целью в ДОУ проведено ряд мероприятий, которые реализуются в соответствии со сроками, указанными в плане действий по обеспечению введения ФГОС ДО. На сегодняшний день:</a:t>
            </a:r>
          </a:p>
        </p:txBody>
      </p:sp>
      <p:sp>
        <p:nvSpPr>
          <p:cNvPr id="3" name="Содержимое 2"/>
          <p:cNvSpPr>
            <a:spLocks noGrp="1"/>
          </p:cNvSpPr>
          <p:nvPr>
            <p:ph idx="1"/>
          </p:nvPr>
        </p:nvSpPr>
        <p:spPr>
          <a:xfrm>
            <a:off x="457200" y="2357430"/>
            <a:ext cx="8472518" cy="4286280"/>
          </a:xfrm>
        </p:spPr>
        <p:txBody>
          <a:bodyPr>
            <a:normAutofit/>
          </a:bodyPr>
          <a:lstStyle/>
          <a:p>
            <a:pPr lvl="0" algn="r">
              <a:buFont typeface="Wingdings" pitchFamily="2" charset="2"/>
              <a:buChar char="Ø"/>
            </a:pPr>
            <a:r>
              <a:rPr lang="ru-RU" sz="1800" dirty="0">
                <a:latin typeface="Times New Roman" pitchFamily="18" charset="0"/>
                <a:cs typeface="Times New Roman" pitchFamily="18" charset="0"/>
              </a:rPr>
              <a:t>создана рабочая группа по введению ФГОС ДО;</a:t>
            </a:r>
          </a:p>
          <a:p>
            <a:pPr lvl="0" algn="r">
              <a:buFont typeface="Wingdings" pitchFamily="2" charset="2"/>
              <a:buChar char="Ø"/>
            </a:pPr>
            <a:r>
              <a:rPr lang="ru-RU" sz="1800" dirty="0">
                <a:latin typeface="Times New Roman" pitchFamily="18" charset="0"/>
                <a:cs typeface="Times New Roman" pitchFamily="18" charset="0"/>
              </a:rPr>
              <a:t>принято Положение о рабочей группе</a:t>
            </a:r>
          </a:p>
          <a:p>
            <a:pPr lvl="0" algn="r">
              <a:buFont typeface="Wingdings" pitchFamily="2" charset="2"/>
              <a:buChar char="Ø"/>
            </a:pPr>
            <a:r>
              <a:rPr lang="ru-RU" sz="1800" dirty="0">
                <a:latin typeface="Times New Roman" pitchFamily="18" charset="0"/>
                <a:cs typeface="Times New Roman" pitchFamily="18" charset="0"/>
              </a:rPr>
              <a:t>внесены коррективы  в программу развития детского сада по внедрению Федеральных Государственных Образовательных Стандартов ДО;</a:t>
            </a:r>
          </a:p>
          <a:p>
            <a:pPr lvl="0" algn="r">
              <a:buFont typeface="Wingdings" pitchFamily="2" charset="2"/>
              <a:buChar char="Ø"/>
            </a:pPr>
            <a:r>
              <a:rPr lang="ru-RU" sz="1800" dirty="0">
                <a:latin typeface="Times New Roman" pitchFamily="18" charset="0"/>
                <a:cs typeface="Times New Roman" pitchFamily="18" charset="0"/>
              </a:rPr>
              <a:t>локальные акты ДОУ приводятся в соответствие с требованиями ФГОС ДО;</a:t>
            </a:r>
          </a:p>
          <a:p>
            <a:pPr lvl="0" algn="r">
              <a:buFont typeface="Wingdings" pitchFamily="2" charset="2"/>
              <a:buChar char="Ø"/>
            </a:pPr>
            <a:r>
              <a:rPr lang="ru-RU" sz="1800" dirty="0">
                <a:latin typeface="Times New Roman" pitchFamily="18" charset="0"/>
                <a:cs typeface="Times New Roman" pitchFamily="18" charset="0"/>
              </a:rPr>
              <a:t>созданы условия для участия воспитателей в учебно-методических мероприятиях, направленных на повышения уровня их квалификации и компетенций в вопросах обеспечения введения ФГОС ДО (</a:t>
            </a:r>
            <a:r>
              <a:rPr lang="ru-RU" sz="1800" dirty="0" err="1">
                <a:latin typeface="Times New Roman" pitchFamily="18" charset="0"/>
                <a:cs typeface="Times New Roman" pitchFamily="18" charset="0"/>
              </a:rPr>
              <a:t>вебинарах</a:t>
            </a:r>
            <a:r>
              <a:rPr lang="ru-RU" sz="1800" dirty="0">
                <a:latin typeface="Times New Roman" pitchFamily="18" charset="0"/>
                <a:cs typeface="Times New Roman" pitchFamily="18" charset="0"/>
              </a:rPr>
              <a:t>, семинарах, курсах и др.);</a:t>
            </a:r>
          </a:p>
          <a:p>
            <a:pPr lvl="0" algn="r">
              <a:buFont typeface="Wingdings" pitchFamily="2" charset="2"/>
              <a:buChar char="Ø"/>
            </a:pPr>
            <a:r>
              <a:rPr lang="ru-RU" sz="1800" dirty="0">
                <a:latin typeface="Times New Roman" pitchFamily="18" charset="0"/>
                <a:cs typeface="Times New Roman" pitchFamily="18" charset="0"/>
              </a:rPr>
              <a:t>сформирован пакет нормативно – правовой документации, сопровождающей переход учреждения на ФГОС;</a:t>
            </a:r>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57200" y="285728"/>
            <a:ext cx="8472518" cy="6286544"/>
          </a:xfrm>
        </p:spPr>
        <p:txBody>
          <a:bodyPr>
            <a:normAutofit fontScale="92500" lnSpcReduction="10000"/>
          </a:bodyPr>
          <a:lstStyle/>
          <a:p>
            <a:pPr lvl="0" algn="r">
              <a:buFont typeface="Wingdings" pitchFamily="2" charset="2"/>
              <a:buChar char="Ø"/>
            </a:pPr>
            <a:r>
              <a:rPr lang="ru-RU" sz="1900" dirty="0">
                <a:latin typeface="Times New Roman" pitchFamily="18" charset="0"/>
                <a:cs typeface="Times New Roman" pitchFamily="18" charset="0"/>
              </a:rPr>
              <a:t>проведен семинар с педагогами учреждения детского сада по обеспечению повышения компетентности в вопросах современной образовательной политики и изучению новой общеобразовательной программы дошкольного образования «От рождения до школы» под редакцией </a:t>
            </a:r>
            <a:r>
              <a:rPr lang="ru-RU" sz="1900" dirty="0" err="1">
                <a:latin typeface="Times New Roman" pitchFamily="18" charset="0"/>
                <a:cs typeface="Times New Roman" pitchFamily="18" charset="0"/>
              </a:rPr>
              <a:t>Н.Е.Вераксы</a:t>
            </a:r>
            <a:r>
              <a:rPr lang="ru-RU" sz="1900" dirty="0">
                <a:latin typeface="Times New Roman" pitchFamily="18" charset="0"/>
                <a:cs typeface="Times New Roman" pitchFamily="18" charset="0"/>
              </a:rPr>
              <a:t>, Т.С.Комаровой, М.А.Васильево</a:t>
            </a:r>
          </a:p>
          <a:p>
            <a:pPr lvl="0" algn="r">
              <a:buFont typeface="Wingdings" pitchFamily="2" charset="2"/>
              <a:buChar char="Ø"/>
            </a:pPr>
            <a:r>
              <a:rPr lang="ru-RU" sz="1900" dirty="0">
                <a:latin typeface="Times New Roman" pitchFamily="18" charset="0"/>
                <a:cs typeface="Times New Roman" pitchFamily="18" charset="0"/>
              </a:rPr>
              <a:t>проведена система методических мероприятий, направленных на помощь педагогам в овладении технологией образовательного мониторинга и комплексно – тематического планирования образовательной работы с детьми в соответствии с ФГОС.</a:t>
            </a:r>
          </a:p>
          <a:p>
            <a:pPr algn="r">
              <a:buNone/>
            </a:pPr>
            <a:r>
              <a:rPr lang="ru-RU" sz="1900" b="1" u="sng" dirty="0">
                <a:latin typeface="Times New Roman" pitchFamily="18" charset="0"/>
                <a:cs typeface="Times New Roman" pitchFamily="18" charset="0"/>
              </a:rPr>
              <a:t>В период за 2014-2015г.г</a:t>
            </a:r>
            <a:r>
              <a:rPr lang="ru-RU" sz="1900" u="sng" dirty="0">
                <a:latin typeface="Times New Roman" pitchFamily="18" charset="0"/>
                <a:cs typeface="Times New Roman" pitchFamily="18" charset="0"/>
              </a:rPr>
              <a:t>.</a:t>
            </a:r>
          </a:p>
          <a:p>
            <a:pPr algn="r">
              <a:buNone/>
            </a:pPr>
            <a:r>
              <a:rPr lang="ru-RU" sz="1900" dirty="0">
                <a:latin typeface="Times New Roman" pitchFamily="18" charset="0"/>
                <a:cs typeface="Times New Roman" pitchFamily="18" charset="0"/>
              </a:rPr>
              <a:t>•	Повысился уровень готовности педагогов по внедрению ФГОС в образовательную деятельность детского сада;</a:t>
            </a:r>
          </a:p>
          <a:p>
            <a:pPr algn="r">
              <a:buNone/>
            </a:pPr>
            <a:r>
              <a:rPr lang="ru-RU" sz="1900" dirty="0">
                <a:latin typeface="Times New Roman" pitchFamily="18" charset="0"/>
                <a:cs typeface="Times New Roman" pitchFamily="18" charset="0"/>
              </a:rPr>
              <a:t>•	 документация педагогов соответствует требованиям современного делопроизводства;</a:t>
            </a:r>
          </a:p>
          <a:p>
            <a:pPr algn="r">
              <a:buNone/>
            </a:pPr>
            <a:r>
              <a:rPr lang="ru-RU" sz="1900" dirty="0">
                <a:latin typeface="Times New Roman" pitchFamily="18" charset="0"/>
                <a:cs typeface="Times New Roman" pitchFamily="18" charset="0"/>
              </a:rPr>
              <a:t>•	 повысилась активность родителей в качестве участников образовательного процесса;</a:t>
            </a:r>
          </a:p>
          <a:p>
            <a:pPr algn="r">
              <a:buNone/>
            </a:pPr>
            <a:r>
              <a:rPr lang="ru-RU" sz="1900" dirty="0">
                <a:latin typeface="Times New Roman" pitchFamily="18" charset="0"/>
                <a:cs typeface="Times New Roman" pitchFamily="18" charset="0"/>
              </a:rPr>
              <a:t>•	поддерживается благоприятный психологический климат в коллективе.</a:t>
            </a:r>
          </a:p>
          <a:p>
            <a:pPr algn="r">
              <a:buNone/>
            </a:pPr>
            <a:r>
              <a:rPr lang="ru-RU" sz="1900" dirty="0">
                <a:latin typeface="Times New Roman" pitchFamily="18" charset="0"/>
                <a:cs typeface="Times New Roman" pitchFamily="18" charset="0"/>
              </a:rPr>
              <a:t>Но наряду с положительными моментами есть и проблемы, которые необходимо решить:</a:t>
            </a:r>
          </a:p>
          <a:p>
            <a:pPr algn="r">
              <a:buNone/>
            </a:pPr>
            <a:r>
              <a:rPr lang="ru-RU" sz="1900" dirty="0">
                <a:latin typeface="Times New Roman" pitchFamily="18" charset="0"/>
                <a:cs typeface="Times New Roman" pitchFamily="18" charset="0"/>
              </a:rPr>
              <a:t>•	Отсутствие учебно-методических разработок и материалов, разработанных в соответствии с ФГОС (тесты, дидактические материалы, контрольно-измерительный инструментарий).</a:t>
            </a:r>
          </a:p>
          <a:p>
            <a:pPr algn="r">
              <a:buNone/>
            </a:pPr>
            <a:r>
              <a:rPr lang="ru-RU" sz="1900" dirty="0">
                <a:latin typeface="Times New Roman" pitchFamily="18" charset="0"/>
                <a:cs typeface="Times New Roman" pitchFamily="18" charset="0"/>
              </a:rPr>
              <a:t> </a:t>
            </a:r>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57200" y="285728"/>
            <a:ext cx="8472518" cy="6286544"/>
          </a:xfrm>
        </p:spPr>
        <p:txBody>
          <a:bodyPr>
            <a:normAutofit/>
          </a:bodyPr>
          <a:lstStyle/>
          <a:p>
            <a:pPr algn="r">
              <a:buNone/>
            </a:pPr>
            <a:r>
              <a:rPr lang="ru-RU" sz="2000" dirty="0">
                <a:latin typeface="Times New Roman" pitchFamily="18" charset="0"/>
                <a:cs typeface="Times New Roman" pitchFamily="18" charset="0"/>
              </a:rPr>
              <a:t>Для достижения полноты и качества использования научных и практических знаний в образовательной деятельности, в дошкольном учреждении создается система информационного обеспечения.</a:t>
            </a:r>
          </a:p>
          <a:p>
            <a:pPr algn="r">
              <a:buNone/>
            </a:pPr>
            <a:r>
              <a:rPr lang="ru-RU" sz="2000" dirty="0">
                <a:latin typeface="Times New Roman" pitchFamily="18" charset="0"/>
                <a:cs typeface="Times New Roman" pitchFamily="18" charset="0"/>
              </a:rPr>
              <a:t>Имеются:</a:t>
            </a:r>
          </a:p>
          <a:p>
            <a:pPr algn="r">
              <a:buNone/>
            </a:pPr>
            <a:r>
              <a:rPr lang="ru-RU" sz="2000" dirty="0">
                <a:latin typeface="Times New Roman" pitchFamily="18" charset="0"/>
                <a:cs typeface="Times New Roman" pitchFamily="18" charset="0"/>
              </a:rPr>
              <a:t>-        персональный компьютер – 2шт.</a:t>
            </a:r>
          </a:p>
          <a:p>
            <a:pPr algn="r">
              <a:buNone/>
            </a:pPr>
            <a:r>
              <a:rPr lang="ru-RU" sz="2000" dirty="0">
                <a:latin typeface="Times New Roman" pitchFamily="18" charset="0"/>
                <a:cs typeface="Times New Roman" pitchFamily="18" charset="0"/>
              </a:rPr>
              <a:t>-        телевизоры, DVD – проигрыватели  – 1,</a:t>
            </a:r>
          </a:p>
          <a:p>
            <a:pPr algn="r">
              <a:buNone/>
            </a:pPr>
            <a:r>
              <a:rPr lang="ru-RU" sz="2000" dirty="0">
                <a:latin typeface="Times New Roman" pitchFamily="18" charset="0"/>
                <a:cs typeface="Times New Roman" pitchFamily="18" charset="0"/>
              </a:rPr>
              <a:t>-        музыкальный центр– 1 шт.</a:t>
            </a:r>
          </a:p>
          <a:p>
            <a:pPr algn="r">
              <a:buNone/>
            </a:pPr>
            <a:r>
              <a:rPr lang="ru-RU" sz="2000" dirty="0">
                <a:latin typeface="Times New Roman" pitchFamily="18" charset="0"/>
                <a:cs typeface="Times New Roman" pitchFamily="18" charset="0"/>
              </a:rPr>
              <a:t>-        Локальная сеть с доступом в интернет – есть.</a:t>
            </a:r>
          </a:p>
          <a:p>
            <a:pPr algn="r">
              <a:buNone/>
            </a:pPr>
            <a:r>
              <a:rPr lang="ru-RU" sz="2000" dirty="0">
                <a:latin typeface="Times New Roman" pitchFamily="18" charset="0"/>
                <a:cs typeface="Times New Roman" pitchFamily="18" charset="0"/>
              </a:rPr>
              <a:t>	В своей практике педагоги детского сада использую компьютерные презентации для ознакомления детей с правилами дорожного движения, народными промыслами, проведения поисково-экспериментальной деятельности, ознакомления с произведениями музыкального. Чередование демонстрации теоретического материала и беседы с детьми помогают добиться поставленных целей</a:t>
            </a:r>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714356"/>
            <a:ext cx="8229600" cy="703282"/>
          </a:xfrm>
        </p:spPr>
        <p:txBody>
          <a:bodyPr>
            <a:normAutofit fontScale="90000"/>
          </a:bodyPr>
          <a:lstStyle/>
          <a:p>
            <a:pPr lvl="0"/>
            <a:r>
              <a:rPr lang="ru-RU" sz="2700" b="1" dirty="0">
                <a:latin typeface="Times New Roman" pitchFamily="18" charset="0"/>
                <a:cs typeface="Times New Roman" pitchFamily="18" charset="0"/>
              </a:rPr>
              <a:t>Обеспечение безопасности жизни и деятельности ребенка в здании и на прилегающей к ДОУ территории</a:t>
            </a:r>
            <a:r>
              <a:rPr lang="ru-RU" b="1" dirty="0"/>
              <a:t>:</a:t>
            </a:r>
            <a:br>
              <a:rPr lang="ru-RU" b="1" dirty="0"/>
            </a:br>
            <a:endParaRPr lang="ru-RU" b="1" dirty="0"/>
          </a:p>
        </p:txBody>
      </p:sp>
      <p:sp>
        <p:nvSpPr>
          <p:cNvPr id="3" name="Содержимое 2"/>
          <p:cNvSpPr>
            <a:spLocks noGrp="1"/>
          </p:cNvSpPr>
          <p:nvPr>
            <p:ph idx="1"/>
          </p:nvPr>
        </p:nvSpPr>
        <p:spPr>
          <a:xfrm>
            <a:off x="457200" y="1214422"/>
            <a:ext cx="8472518" cy="5429288"/>
          </a:xfrm>
        </p:spPr>
        <p:txBody>
          <a:bodyPr>
            <a:normAutofit/>
          </a:bodyPr>
          <a:lstStyle/>
          <a:p>
            <a:pPr algn="r">
              <a:buNone/>
            </a:pPr>
            <a:r>
              <a:rPr lang="ru-RU" sz="2000" dirty="0"/>
              <a:t>Обеспечение безопасности в ДОУ строиться в  соответствии с ФЗ «О противодействии терроризму» №153-ФЗ от 01.03.2006г., Указа Президента РФ №116 от 15.02.2006,      Постановления Правительства РФ №1040 от 15.09.1999г. «О мерах по противодействию терроризму».</a:t>
            </a:r>
          </a:p>
          <a:p>
            <a:pPr algn="r">
              <a:buNone/>
            </a:pPr>
            <a:r>
              <a:rPr lang="ru-RU" sz="2000" dirty="0"/>
              <a:t>   В целях обеспечения безопасности воспитанников регулярно проводится технический осмотр здания специально созданной комиссий ДОУ. Двери эвакуационных выходов оборудованы легко открывающимися запорами.    Для совершенствования нормативно-правовой базы по безопасности учреждения в 2014 году оформлен «Паспорт антитеррористической защищённости», различные планы мероприятий по совершенствованию режима безопасности ДОО.</a:t>
            </a:r>
          </a:p>
          <a:p>
            <a:pPr algn="r">
              <a:buNone/>
            </a:pPr>
            <a:r>
              <a:rPr lang="ru-RU" sz="2000" dirty="0"/>
              <a:t> </a:t>
            </a:r>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571480"/>
            <a:ext cx="8229600" cy="428628"/>
          </a:xfrm>
        </p:spPr>
        <p:txBody>
          <a:bodyPr>
            <a:noAutofit/>
          </a:bodyPr>
          <a:lstStyle/>
          <a:p>
            <a:pPr lvl="0"/>
            <a:r>
              <a:rPr lang="ru-RU" sz="2000" b="1" dirty="0">
                <a:latin typeface="Times New Roman" pitchFamily="18" charset="0"/>
                <a:cs typeface="Times New Roman" pitchFamily="18" charset="0"/>
              </a:rPr>
              <a:t>Качество и организация питания:</a:t>
            </a:r>
            <a:r>
              <a:rPr lang="ru-RU" sz="2000" dirty="0"/>
              <a:t/>
            </a:r>
            <a:br>
              <a:rPr lang="ru-RU" sz="2000" dirty="0"/>
            </a:br>
            <a:endParaRPr lang="ru-RU" sz="2000" dirty="0"/>
          </a:p>
        </p:txBody>
      </p:sp>
      <p:sp>
        <p:nvSpPr>
          <p:cNvPr id="3" name="Содержимое 2"/>
          <p:cNvSpPr>
            <a:spLocks noGrp="1"/>
          </p:cNvSpPr>
          <p:nvPr>
            <p:ph idx="1"/>
          </p:nvPr>
        </p:nvSpPr>
        <p:spPr>
          <a:xfrm>
            <a:off x="457200" y="785794"/>
            <a:ext cx="8401080" cy="5857916"/>
          </a:xfrm>
        </p:spPr>
        <p:txBody>
          <a:bodyPr>
            <a:normAutofit/>
          </a:bodyPr>
          <a:lstStyle/>
          <a:p>
            <a:pPr algn="r">
              <a:buNone/>
            </a:pPr>
            <a:r>
              <a:rPr lang="ru-RU" sz="1600" dirty="0">
                <a:latin typeface="Times New Roman" pitchFamily="18" charset="0"/>
                <a:cs typeface="Times New Roman" pitchFamily="18" charset="0"/>
              </a:rPr>
              <a:t>Рациональное питание детей, как и состояние их здоровья, является предметом особого внимания администрации детского сада.  Организация питания детей осуществляется ДОУ в соответствии с действующими нормативными документами. Организовано 4-ти разовое питание воспитанников в соответствии с 20 дневным цикличным меню. В рационе круглый год овощи, фрукты и соки.  Специально разработана картотека блюд, где указаны раскладка, калорийность блюда, содержание в нём белков, жиров, углеводов.</a:t>
            </a:r>
          </a:p>
          <a:p>
            <a:pPr algn="r">
              <a:buNone/>
            </a:pPr>
            <a:r>
              <a:rPr lang="ru-RU" sz="1600" dirty="0">
                <a:latin typeface="Times New Roman" pitchFamily="18" charset="0"/>
                <a:cs typeface="Times New Roman" pitchFamily="18" charset="0"/>
              </a:rPr>
              <a:t>	Контроль организации питания, качество поставляемых продуктов осуществляет медицинская сестра, </a:t>
            </a:r>
            <a:r>
              <a:rPr lang="ru-RU" sz="1600" dirty="0" err="1">
                <a:latin typeface="Times New Roman" pitchFamily="18" charset="0"/>
                <a:cs typeface="Times New Roman" pitchFamily="18" charset="0"/>
              </a:rPr>
              <a:t>бракеражная</a:t>
            </a:r>
            <a:r>
              <a:rPr lang="ru-RU" sz="1600" dirty="0">
                <a:latin typeface="Times New Roman" pitchFamily="18" charset="0"/>
                <a:cs typeface="Times New Roman" pitchFamily="18" charset="0"/>
              </a:rPr>
              <a:t> комиссия ДОУ.</a:t>
            </a:r>
          </a:p>
          <a:p>
            <a:pPr algn="r">
              <a:buNone/>
            </a:pPr>
            <a:r>
              <a:rPr lang="ru-RU" sz="1600" dirty="0">
                <a:latin typeface="Times New Roman" pitchFamily="18" charset="0"/>
                <a:cs typeface="Times New Roman" pitchFamily="18" charset="0"/>
              </a:rPr>
              <a:t>	Медицинский работник следит на пищеблоке и в группах за соблюдением санитарных норм, производит контроль закладки, контролирует технологию приготовления блюд и нормы выхода готовой </a:t>
            </a:r>
            <a:r>
              <a:rPr lang="ru-RU" sz="1600" dirty="0" smtClean="0">
                <a:latin typeface="Times New Roman" pitchFamily="18" charset="0"/>
                <a:cs typeface="Times New Roman" pitchFamily="18" charset="0"/>
              </a:rPr>
              <a:t>продукции</a:t>
            </a:r>
            <a:r>
              <a:rPr lang="ru-RU" sz="1600" dirty="0">
                <a:latin typeface="Times New Roman" pitchFamily="18" charset="0"/>
                <a:cs typeface="Times New Roman" pitchFamily="18" charset="0"/>
              </a:rPr>
              <a:t>, ведет накопительную ведомость</a:t>
            </a:r>
            <a:r>
              <a:rPr lang="ru-RU" sz="2000" dirty="0" smtClean="0">
                <a:latin typeface="Times New Roman" pitchFamily="18" charset="0"/>
                <a:cs typeface="Times New Roman" pitchFamily="18" charset="0"/>
              </a:rPr>
              <a:t>.</a:t>
            </a:r>
          </a:p>
          <a:p>
            <a:pPr algn="r">
              <a:buNone/>
            </a:pPr>
            <a:r>
              <a:rPr lang="ru-RU" sz="1600" dirty="0">
                <a:latin typeface="Times New Roman" pitchFamily="18" charset="0"/>
                <a:cs typeface="Times New Roman" pitchFamily="18" charset="0"/>
              </a:rPr>
              <a:t>Поставка продуктов осуществляется на договорной основе, качество поступающих продуктов хорошее, вся продукция поступает с сопроводительной документацией. В детском саду имеется вся необходимая документация по питанию, которая ведется по установленной форме, заполняется своевременно. Оформлен стенд, где вывешен график выдачи готовой продукции для каждой группы, примерная масса порций для детей. Технология приготовления блюд строго соблюдается.</a:t>
            </a:r>
          </a:p>
          <a:p>
            <a:pPr algn="r">
              <a:buNone/>
            </a:pPr>
            <a:r>
              <a:rPr lang="ru-RU" sz="1600" dirty="0">
                <a:latin typeface="Times New Roman" pitchFamily="18" charset="0"/>
                <a:cs typeface="Times New Roman" pitchFamily="18" charset="0"/>
              </a:rPr>
              <a:t>	На информационном стенде для родителей ежедневно вывешивается меню. </a:t>
            </a:r>
          </a:p>
          <a:p>
            <a:pPr algn="r">
              <a:buNone/>
            </a:pPr>
            <a:endParaRPr lang="ru-RU" sz="20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571480"/>
            <a:ext cx="8229600" cy="1071570"/>
          </a:xfrm>
        </p:spPr>
        <p:txBody>
          <a:bodyPr>
            <a:normAutofit fontScale="90000"/>
          </a:bodyPr>
          <a:lstStyle/>
          <a:p>
            <a:r>
              <a:rPr lang="ru-RU" sz="2200" dirty="0">
                <a:latin typeface="Times New Roman" pitchFamily="18" charset="0"/>
                <a:cs typeface="Times New Roman" pitchFamily="18" charset="0"/>
              </a:rPr>
              <a:t>8. </a:t>
            </a:r>
            <a:r>
              <a:rPr lang="ru-RU" sz="2200" b="1" dirty="0">
                <a:latin typeface="Times New Roman" pitchFamily="18" charset="0"/>
                <a:cs typeface="Times New Roman" pitchFamily="18" charset="0"/>
              </a:rPr>
              <a:t>Результаты работы по снижению заболеваемости, анализ групп  здоровья в сравнении с предыдущим годом.</a:t>
            </a:r>
            <a:r>
              <a:rPr lang="ru-RU" dirty="0"/>
              <a:t/>
            </a:r>
            <a:br>
              <a:rPr lang="ru-RU" dirty="0"/>
            </a:br>
            <a:endParaRPr lang="ru-RU" dirty="0"/>
          </a:p>
        </p:txBody>
      </p:sp>
      <p:sp>
        <p:nvSpPr>
          <p:cNvPr id="3" name="Содержимое 2"/>
          <p:cNvSpPr>
            <a:spLocks noGrp="1"/>
          </p:cNvSpPr>
          <p:nvPr>
            <p:ph idx="1"/>
          </p:nvPr>
        </p:nvSpPr>
        <p:spPr>
          <a:xfrm>
            <a:off x="457200" y="1357298"/>
            <a:ext cx="8229600" cy="4768865"/>
          </a:xfrm>
        </p:spPr>
        <p:txBody>
          <a:bodyPr>
            <a:normAutofit/>
          </a:bodyPr>
          <a:lstStyle/>
          <a:p>
            <a:pPr algn="r">
              <a:buNone/>
            </a:pPr>
            <a:r>
              <a:rPr lang="ru-RU" sz="2200" dirty="0">
                <a:latin typeface="Times New Roman" pitchFamily="18" charset="0"/>
                <a:cs typeface="Times New Roman" pitchFamily="18" charset="0"/>
              </a:rPr>
              <a:t>В условиях модернизации образования одной из главных и основных задач является сохранение и укрепление здоровья детей.</a:t>
            </a:r>
          </a:p>
          <a:p>
            <a:pPr algn="r">
              <a:buNone/>
            </a:pPr>
            <a:r>
              <a:rPr lang="ru-RU" sz="2200" dirty="0">
                <a:latin typeface="Times New Roman" pitchFamily="18" charset="0"/>
                <a:cs typeface="Times New Roman" pitchFamily="18" charset="0"/>
              </a:rPr>
              <a:t>        В ДОУ проводятся мероприятия, способствующие укреплению здоровья детей: тематические недели, спортивные праздники, Дни здоровья, спортивные досуги, конкурсы, совместные спортивные развлечения и досуги с родителями воспитанников.</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ctrTitle"/>
          </p:nvPr>
        </p:nvSpPr>
        <p:spPr>
          <a:xfrm>
            <a:off x="685800" y="214290"/>
            <a:ext cx="8172480" cy="1785951"/>
          </a:xfrm>
        </p:spPr>
        <p:txBody>
          <a:bodyPr>
            <a:noAutofit/>
          </a:bodyPr>
          <a:lstStyle/>
          <a:p>
            <a:r>
              <a:rPr lang="ru-RU" sz="2400" b="1" dirty="0">
                <a:latin typeface="Times New Roman" pitchFamily="18" charset="0"/>
                <a:cs typeface="Times New Roman" pitchFamily="18" charset="0"/>
              </a:rPr>
              <a:t>Местонахождени</a:t>
            </a:r>
            <a:r>
              <a:rPr lang="ru-RU" sz="2400" dirty="0">
                <a:latin typeface="Times New Roman" pitchFamily="18" charset="0"/>
                <a:cs typeface="Times New Roman" pitchFamily="18" charset="0"/>
              </a:rPr>
              <a:t>е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Учреждения </a:t>
            </a:r>
            <a:r>
              <a:rPr lang="ru-RU" sz="2000" dirty="0">
                <a:latin typeface="Times New Roman" pitchFamily="18" charset="0"/>
                <a:cs typeface="Times New Roman" pitchFamily="18" charset="0"/>
              </a:rPr>
              <a:t>(юридический, фактический адрес): </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692623</a:t>
            </a:r>
            <a:r>
              <a:rPr lang="ru-RU" sz="2000" dirty="0">
                <a:latin typeface="Times New Roman" pitchFamily="18" charset="0"/>
                <a:cs typeface="Times New Roman" pitchFamily="18" charset="0"/>
              </a:rPr>
              <a:t>, Российская Федерация, Приморский край, </a:t>
            </a:r>
            <a:r>
              <a:rPr lang="ru-RU" sz="2000" dirty="0" smtClean="0">
                <a:latin typeface="Times New Roman" pitchFamily="18" charset="0"/>
                <a:cs typeface="Times New Roman" pitchFamily="18" charset="0"/>
              </a:rPr>
              <a:t>с.Чугуевка Чугуевский </a:t>
            </a:r>
            <a:r>
              <a:rPr lang="ru-RU" sz="2000" dirty="0">
                <a:latin typeface="Times New Roman" pitchFamily="18" charset="0"/>
                <a:cs typeface="Times New Roman" pitchFamily="18" charset="0"/>
              </a:rPr>
              <a:t>район, улица Чапаева, 1. </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571472" y="1785926"/>
            <a:ext cx="8358246" cy="4857784"/>
          </a:xfrm>
        </p:spPr>
        <p:txBody>
          <a:bodyPr>
            <a:noAutofit/>
          </a:bodyPr>
          <a:lstStyle/>
          <a:p>
            <a:r>
              <a:rPr lang="ru-RU" sz="2000" b="1" dirty="0">
                <a:solidFill>
                  <a:schemeClr val="tx1"/>
                </a:solidFill>
                <a:latin typeface="Times New Roman" pitchFamily="18" charset="0"/>
                <a:cs typeface="Times New Roman" pitchFamily="18" charset="0"/>
              </a:rPr>
              <a:t>Телефон:</a:t>
            </a:r>
            <a:r>
              <a:rPr lang="ru-RU" sz="2000" dirty="0">
                <a:solidFill>
                  <a:schemeClr val="tx1"/>
                </a:solidFill>
                <a:latin typeface="Times New Roman" pitchFamily="18" charset="0"/>
                <a:cs typeface="Times New Roman" pitchFamily="18" charset="0"/>
              </a:rPr>
              <a:t> 8 (42272) 22-7-83</a:t>
            </a:r>
          </a:p>
          <a:p>
            <a:r>
              <a:rPr lang="ru-RU" sz="2000" b="1" dirty="0">
                <a:solidFill>
                  <a:schemeClr val="tx1"/>
                </a:solidFill>
                <a:latin typeface="Times New Roman" pitchFamily="18" charset="0"/>
                <a:cs typeface="Times New Roman" pitchFamily="18" charset="0"/>
              </a:rPr>
              <a:t> </a:t>
            </a:r>
            <a:r>
              <a:rPr lang="ru-RU" sz="2000" b="1" dirty="0" smtClean="0">
                <a:solidFill>
                  <a:schemeClr val="tx1"/>
                </a:solidFill>
                <a:latin typeface="Times New Roman" pitchFamily="18" charset="0"/>
                <a:cs typeface="Times New Roman" pitchFamily="18" charset="0"/>
              </a:rPr>
              <a:t>Адрес </a:t>
            </a:r>
            <a:r>
              <a:rPr lang="ru-RU" sz="2000" b="1" dirty="0">
                <a:solidFill>
                  <a:schemeClr val="tx1"/>
                </a:solidFill>
                <a:latin typeface="Times New Roman" pitchFamily="18" charset="0"/>
                <a:cs typeface="Times New Roman" pitchFamily="18" charset="0"/>
              </a:rPr>
              <a:t>электронной </a:t>
            </a:r>
            <a:r>
              <a:rPr lang="ru-RU" sz="2000" dirty="0">
                <a:solidFill>
                  <a:schemeClr val="tx1"/>
                </a:solidFill>
                <a:latin typeface="Times New Roman" pitchFamily="18" charset="0"/>
                <a:cs typeface="Times New Roman" pitchFamily="18" charset="0"/>
                <a:hlinkClick r:id="rId3"/>
              </a:rPr>
              <a:t>почтыchugdou20@bk.ru</a:t>
            </a:r>
            <a:endParaRPr lang="ru-RU" sz="2000" dirty="0">
              <a:solidFill>
                <a:schemeClr val="tx1"/>
              </a:solidFill>
              <a:latin typeface="Times New Roman" pitchFamily="18" charset="0"/>
              <a:cs typeface="Times New Roman" pitchFamily="18" charset="0"/>
            </a:endParaRPr>
          </a:p>
          <a:p>
            <a:endParaRPr lang="ru-RU" sz="2000" dirty="0">
              <a:solidFill>
                <a:schemeClr val="tx1"/>
              </a:solidFill>
              <a:latin typeface="Times New Roman" pitchFamily="18" charset="0"/>
              <a:cs typeface="Times New Roman" pitchFamily="18" charset="0"/>
            </a:endParaRPr>
          </a:p>
          <a:p>
            <a:r>
              <a:rPr lang="ru-RU" sz="2000" b="1" i="1" dirty="0">
                <a:solidFill>
                  <a:schemeClr val="tx1"/>
                </a:solidFill>
                <a:latin typeface="Times New Roman" pitchFamily="18" charset="0"/>
                <a:cs typeface="Times New Roman" pitchFamily="18" charset="0"/>
              </a:rPr>
              <a:t>Лицензия на</a:t>
            </a:r>
            <a:r>
              <a:rPr lang="en-US" sz="2000" b="1" i="1" dirty="0">
                <a:solidFill>
                  <a:schemeClr val="tx1"/>
                </a:solidFill>
                <a:latin typeface="Times New Roman" pitchFamily="18" charset="0"/>
                <a:cs typeface="Times New Roman" pitchFamily="18" charset="0"/>
              </a:rPr>
              <a:t> </a:t>
            </a:r>
            <a:r>
              <a:rPr lang="ru-RU" sz="2000" b="1" i="1" dirty="0">
                <a:solidFill>
                  <a:schemeClr val="tx1"/>
                </a:solidFill>
                <a:latin typeface="Times New Roman" pitchFamily="18" charset="0"/>
                <a:cs typeface="Times New Roman" pitchFamily="18" charset="0"/>
              </a:rPr>
              <a:t>образовательную деятельность</a:t>
            </a:r>
            <a:r>
              <a:rPr lang="ru-RU" sz="2000" b="1" dirty="0">
                <a:solidFill>
                  <a:schemeClr val="tx1"/>
                </a:solidFill>
                <a:latin typeface="Times New Roman" pitchFamily="18" charset="0"/>
                <a:cs typeface="Times New Roman" pitchFamily="18" charset="0"/>
              </a:rPr>
              <a:t>: </a:t>
            </a:r>
            <a:r>
              <a:rPr lang="ru-RU" sz="2000" dirty="0">
                <a:solidFill>
                  <a:schemeClr val="tx1"/>
                </a:solidFill>
                <a:latin typeface="Times New Roman" pitchFamily="18" charset="0"/>
                <a:cs typeface="Times New Roman" pitchFamily="18" charset="0"/>
              </a:rPr>
              <a:t>№</a:t>
            </a:r>
            <a:r>
              <a:rPr lang="en-US" sz="2000" dirty="0">
                <a:solidFill>
                  <a:schemeClr val="tx1"/>
                </a:solidFill>
                <a:latin typeface="Times New Roman" pitchFamily="18" charset="0"/>
                <a:cs typeface="Times New Roman" pitchFamily="18" charset="0"/>
              </a:rPr>
              <a:t> </a:t>
            </a:r>
            <a:r>
              <a:rPr lang="ru-RU" sz="2000" dirty="0">
                <a:solidFill>
                  <a:schemeClr val="tx1"/>
                </a:solidFill>
                <a:latin typeface="Times New Roman" pitchFamily="18" charset="0"/>
                <a:cs typeface="Times New Roman" pitchFamily="18" charset="0"/>
              </a:rPr>
              <a:t>150 от</a:t>
            </a:r>
            <a:r>
              <a:rPr lang="en-US" sz="2000" dirty="0">
                <a:solidFill>
                  <a:schemeClr val="tx1"/>
                </a:solidFill>
                <a:latin typeface="Times New Roman" pitchFamily="18" charset="0"/>
                <a:cs typeface="Times New Roman" pitchFamily="18" charset="0"/>
              </a:rPr>
              <a:t> </a:t>
            </a:r>
            <a:r>
              <a:rPr lang="ru-RU" sz="2000" dirty="0">
                <a:solidFill>
                  <a:schemeClr val="tx1"/>
                </a:solidFill>
                <a:latin typeface="Times New Roman" pitchFamily="18" charset="0"/>
                <a:cs typeface="Times New Roman" pitchFamily="18" charset="0"/>
              </a:rPr>
              <a:t>28 ноября 2013 года.</a:t>
            </a:r>
            <a:br>
              <a:rPr lang="ru-RU" sz="2000" dirty="0">
                <a:solidFill>
                  <a:schemeClr val="tx1"/>
                </a:solidFill>
                <a:latin typeface="Times New Roman" pitchFamily="18" charset="0"/>
                <a:cs typeface="Times New Roman" pitchFamily="18" charset="0"/>
              </a:rPr>
            </a:br>
            <a:endParaRPr lang="ru-RU" sz="2000" dirty="0">
              <a:solidFill>
                <a:schemeClr val="tx1"/>
              </a:solidFill>
              <a:latin typeface="Times New Roman" pitchFamily="18" charset="0"/>
              <a:cs typeface="Times New Roman" pitchFamily="18" charset="0"/>
            </a:endParaRPr>
          </a:p>
          <a:p>
            <a:r>
              <a:rPr lang="ru-RU" sz="2000" b="1" i="1" dirty="0">
                <a:solidFill>
                  <a:schemeClr val="tx1"/>
                </a:solidFill>
                <a:latin typeface="Times New Roman" pitchFamily="18" charset="0"/>
                <a:cs typeface="Times New Roman" pitchFamily="18" charset="0"/>
              </a:rPr>
              <a:t> Государственная аккредитация</a:t>
            </a:r>
            <a:r>
              <a:rPr lang="ru-RU" sz="2000" b="1" dirty="0">
                <a:solidFill>
                  <a:schemeClr val="tx1"/>
                </a:solidFill>
                <a:latin typeface="Times New Roman" pitchFamily="18" charset="0"/>
                <a:cs typeface="Times New Roman" pitchFamily="18" charset="0"/>
              </a:rPr>
              <a:t>:</a:t>
            </a:r>
            <a:r>
              <a:rPr lang="ru-RU" sz="2000" dirty="0">
                <a:solidFill>
                  <a:schemeClr val="tx1"/>
                </a:solidFill>
                <a:latin typeface="Times New Roman" pitchFamily="18" charset="0"/>
                <a:cs typeface="Times New Roman" pitchFamily="18" charset="0"/>
              </a:rPr>
              <a:t> №381  </a:t>
            </a:r>
            <a:endParaRPr lang="ru-RU" sz="2000" dirty="0" smtClean="0">
              <a:solidFill>
                <a:schemeClr val="tx1"/>
              </a:solidFill>
              <a:latin typeface="Times New Roman" pitchFamily="18" charset="0"/>
              <a:cs typeface="Times New Roman" pitchFamily="18" charset="0"/>
            </a:endParaRPr>
          </a:p>
          <a:p>
            <a:r>
              <a:rPr lang="ru-RU" sz="2000" dirty="0" smtClean="0">
                <a:solidFill>
                  <a:schemeClr val="tx1"/>
                </a:solidFill>
                <a:latin typeface="Times New Roman" pitchFamily="18" charset="0"/>
                <a:cs typeface="Times New Roman" pitchFamily="18" charset="0"/>
              </a:rPr>
              <a:t>от</a:t>
            </a:r>
            <a:r>
              <a:rPr lang="en-US" sz="2000" dirty="0">
                <a:solidFill>
                  <a:schemeClr val="tx1"/>
                </a:solidFill>
                <a:latin typeface="Times New Roman" pitchFamily="18" charset="0"/>
                <a:cs typeface="Times New Roman" pitchFamily="18" charset="0"/>
              </a:rPr>
              <a:t> </a:t>
            </a:r>
            <a:r>
              <a:rPr lang="ru-RU" sz="2000" dirty="0">
                <a:solidFill>
                  <a:schemeClr val="tx1"/>
                </a:solidFill>
                <a:latin typeface="Times New Roman" pitchFamily="18" charset="0"/>
                <a:cs typeface="Times New Roman" pitchFamily="18" charset="0"/>
              </a:rPr>
              <a:t>31 декабря 2008 г.</a:t>
            </a:r>
          </a:p>
          <a:p>
            <a:r>
              <a:rPr lang="ru-RU" sz="2000" b="1" dirty="0">
                <a:solidFill>
                  <a:schemeClr val="tx1"/>
                </a:solidFill>
                <a:latin typeface="Times New Roman" pitchFamily="18" charset="0"/>
                <a:cs typeface="Times New Roman" pitchFamily="18" charset="0"/>
              </a:rPr>
              <a:t>Детский сад основан </a:t>
            </a:r>
            <a:r>
              <a:rPr lang="ru-RU" sz="2000" dirty="0">
                <a:solidFill>
                  <a:schemeClr val="tx1"/>
                </a:solidFill>
                <a:latin typeface="Times New Roman" pitchFamily="18" charset="0"/>
                <a:cs typeface="Times New Roman" pitchFamily="18" charset="0"/>
              </a:rPr>
              <a:t>в 1970 году</a:t>
            </a:r>
          </a:p>
          <a:p>
            <a:r>
              <a:rPr lang="en-US" sz="2000" b="1" dirty="0">
                <a:solidFill>
                  <a:schemeClr val="tx1"/>
                </a:solidFill>
                <a:latin typeface="Times New Roman" pitchFamily="18" charset="0"/>
                <a:cs typeface="Times New Roman" pitchFamily="18" charset="0"/>
              </a:rPr>
              <a:t> </a:t>
            </a:r>
            <a:r>
              <a:rPr lang="ru-RU" sz="2000" b="1" i="1" dirty="0">
                <a:solidFill>
                  <a:schemeClr val="tx1"/>
                </a:solidFill>
                <a:latin typeface="Times New Roman" pitchFamily="18" charset="0"/>
                <a:cs typeface="Times New Roman" pitchFamily="18" charset="0"/>
              </a:rPr>
              <a:t>Режим работы</a:t>
            </a:r>
            <a:r>
              <a:rPr lang="ru-RU" sz="2000" b="1" dirty="0">
                <a:solidFill>
                  <a:schemeClr val="tx1"/>
                </a:solidFill>
                <a:latin typeface="Times New Roman" pitchFamily="18" charset="0"/>
                <a:cs typeface="Times New Roman" pitchFamily="18" charset="0"/>
              </a:rPr>
              <a:t>: </a:t>
            </a:r>
            <a:r>
              <a:rPr lang="ru-RU" sz="2000" dirty="0">
                <a:solidFill>
                  <a:schemeClr val="tx1"/>
                </a:solidFill>
                <a:latin typeface="Times New Roman" pitchFamily="18" charset="0"/>
                <a:cs typeface="Times New Roman" pitchFamily="18" charset="0"/>
              </a:rPr>
              <a:t>с</a:t>
            </a:r>
            <a:r>
              <a:rPr lang="en-US" sz="2000" dirty="0">
                <a:solidFill>
                  <a:schemeClr val="tx1"/>
                </a:solidFill>
                <a:latin typeface="Times New Roman" pitchFamily="18" charset="0"/>
                <a:cs typeface="Times New Roman" pitchFamily="18" charset="0"/>
              </a:rPr>
              <a:t> </a:t>
            </a:r>
            <a:r>
              <a:rPr lang="ru-RU" sz="2000" dirty="0">
                <a:solidFill>
                  <a:schemeClr val="tx1"/>
                </a:solidFill>
                <a:latin typeface="Times New Roman" pitchFamily="18" charset="0"/>
                <a:cs typeface="Times New Roman" pitchFamily="18" charset="0"/>
              </a:rPr>
              <a:t>7.30 - 18.00. </a:t>
            </a:r>
            <a:endParaRPr lang="ru-RU" sz="2000" dirty="0" smtClean="0">
              <a:solidFill>
                <a:schemeClr val="tx1"/>
              </a:solidFill>
              <a:latin typeface="Times New Roman" pitchFamily="18" charset="0"/>
              <a:cs typeface="Times New Roman" pitchFamily="18" charset="0"/>
            </a:endParaRPr>
          </a:p>
          <a:p>
            <a:r>
              <a:rPr lang="ru-RU" sz="2000" dirty="0" smtClean="0">
                <a:solidFill>
                  <a:schemeClr val="tx1"/>
                </a:solidFill>
                <a:latin typeface="Times New Roman" pitchFamily="18" charset="0"/>
                <a:cs typeface="Times New Roman" pitchFamily="18" charset="0"/>
              </a:rPr>
              <a:t>Суббота</a:t>
            </a:r>
            <a:r>
              <a:rPr lang="ru-RU" sz="2000" dirty="0">
                <a:solidFill>
                  <a:schemeClr val="tx1"/>
                </a:solidFill>
                <a:latin typeface="Times New Roman" pitchFamily="18" charset="0"/>
                <a:cs typeface="Times New Roman" pitchFamily="18" charset="0"/>
              </a:rPr>
              <a:t>, воскресение-выходной.</a:t>
            </a:r>
          </a:p>
          <a:p>
            <a:endParaRPr lang="ru-RU" sz="2400" dirty="0">
              <a:solidFill>
                <a:schemeClr val="tx1"/>
              </a:solidFill>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p:txBody>
          <a:bodyPr>
            <a:normAutofit/>
          </a:bodyPr>
          <a:lstStyle/>
          <a:p>
            <a:r>
              <a:rPr lang="ru-RU" sz="2400" b="1" dirty="0">
                <a:latin typeface="Times New Roman" pitchFamily="18" charset="0"/>
                <a:cs typeface="Times New Roman" pitchFamily="18" charset="0"/>
              </a:rPr>
              <a:t>9. Финансовое обеспечение.</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000108"/>
            <a:ext cx="8472518" cy="5643602"/>
          </a:xfrm>
        </p:spPr>
        <p:txBody>
          <a:bodyPr>
            <a:normAutofit/>
          </a:bodyPr>
          <a:lstStyle/>
          <a:p>
            <a:pPr algn="r">
              <a:buNone/>
            </a:pPr>
            <a:r>
              <a:rPr lang="ru-RU" sz="2000" dirty="0">
                <a:latin typeface="Times New Roman" pitchFamily="18" charset="0"/>
                <a:cs typeface="Times New Roman" pitchFamily="18" charset="0"/>
              </a:rPr>
              <a:t>Рациональное использование бюджетных и внебюджетных средств, грамотное ведение финансовой деятельности приводит учреждение к постоянному улучшению материально-технической базы и образовательной среды. Вся финансово-хозяйственная деятельность учреждения направлена на реализацию уставных целей.</a:t>
            </a:r>
          </a:p>
          <a:p>
            <a:pPr algn="r">
              <a:buNone/>
            </a:pPr>
            <a:r>
              <a:rPr lang="ru-RU" sz="2000" dirty="0">
                <a:latin typeface="Times New Roman" pitchFamily="18" charset="0"/>
                <a:cs typeface="Times New Roman" pitchFamily="18" charset="0"/>
              </a:rPr>
              <a:t>Финансовое обеспечение дошкольного учреждения строится на бюджетной и внебюджетной деятельности и регламентируется Законом РФ «Об образовании» ст.41 п.8</a:t>
            </a:r>
          </a:p>
          <a:p>
            <a:pPr algn="r">
              <a:buNone/>
            </a:pPr>
            <a:r>
              <a:rPr lang="ru-RU" sz="2000" dirty="0">
                <a:latin typeface="Times New Roman" pitchFamily="18" charset="0"/>
                <a:cs typeface="Times New Roman" pitchFamily="18" charset="0"/>
              </a:rPr>
              <a:t>Финансирование МКДОУ ДС№20 ОВ с.Чугуевка осуществляется за счет бюджетных средств (муниципальное задание, целевые субсидии) и собственных средств (родительская оплата). Финансовая политика 2014-2015 учебного года была направлена на максимальное освоение бюджетных средств, экономный режим потребления электроэнергии.</a:t>
            </a:r>
          </a:p>
          <a:p>
            <a:pPr algn="r">
              <a:buNone/>
            </a:pPr>
            <a:r>
              <a:rPr lang="ru-RU" sz="2000" dirty="0">
                <a:latin typeface="Times New Roman" pitchFamily="18" charset="0"/>
                <a:cs typeface="Times New Roman" pitchFamily="18" charset="0"/>
              </a:rPr>
              <a:t>Договоры исполнены в срок, дебиторской и кредиторской задолженностей нет.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p:txBody>
          <a:bodyPr>
            <a:normAutofit fontScale="90000"/>
          </a:bodyPr>
          <a:lstStyle/>
          <a:p>
            <a:r>
              <a:rPr lang="ru-RU" sz="2700" b="1" dirty="0">
                <a:latin typeface="Times New Roman" pitchFamily="18" charset="0"/>
                <a:cs typeface="Times New Roman" pitchFamily="18" charset="0"/>
              </a:rPr>
              <a:t>10. Перспективы и планы развития.</a:t>
            </a:r>
            <a:r>
              <a:rPr lang="ru-RU" dirty="0"/>
              <a:t/>
            </a:r>
            <a:br>
              <a:rPr lang="ru-RU" dirty="0"/>
            </a:br>
            <a:endParaRPr lang="ru-RU" dirty="0"/>
          </a:p>
        </p:txBody>
      </p:sp>
      <p:sp>
        <p:nvSpPr>
          <p:cNvPr id="3" name="Содержимое 2"/>
          <p:cNvSpPr>
            <a:spLocks noGrp="1"/>
          </p:cNvSpPr>
          <p:nvPr>
            <p:ph idx="1"/>
          </p:nvPr>
        </p:nvSpPr>
        <p:spPr>
          <a:xfrm>
            <a:off x="457200" y="857232"/>
            <a:ext cx="8401080" cy="5715040"/>
          </a:xfrm>
        </p:spPr>
        <p:txBody>
          <a:bodyPr>
            <a:normAutofit/>
          </a:bodyPr>
          <a:lstStyle/>
          <a:p>
            <a:pPr algn="r">
              <a:buNone/>
            </a:pPr>
            <a:r>
              <a:rPr lang="ru-RU" sz="2000" dirty="0">
                <a:latin typeface="Times New Roman" pitchFamily="18" charset="0"/>
                <a:cs typeface="Times New Roman" pitchFamily="18" charset="0"/>
              </a:rPr>
              <a:t>Перспективы и планы развития ДОУ изложены в Программе развития на 2015-2016гг. МКДОУ ДС №20 ОВ с.Чугуевка работает в режиме развития.</a:t>
            </a:r>
          </a:p>
          <a:p>
            <a:pPr algn="r">
              <a:buNone/>
            </a:pPr>
            <a:r>
              <a:rPr lang="ru-RU" sz="2000" dirty="0">
                <a:latin typeface="Times New Roman" pitchFamily="18" charset="0"/>
                <a:cs typeface="Times New Roman" pitchFamily="18" charset="0"/>
              </a:rPr>
              <a:t>• Усовершенствовать вариативные формы сотрудничества с семьей по воспитанию детей дошкольного возраста.</a:t>
            </a:r>
          </a:p>
          <a:p>
            <a:pPr algn="r">
              <a:buNone/>
            </a:pPr>
            <a:r>
              <a:rPr lang="ru-RU" sz="2000" dirty="0">
                <a:latin typeface="Times New Roman" pitchFamily="18" charset="0"/>
                <a:cs typeface="Times New Roman" pitchFamily="18" charset="0"/>
              </a:rPr>
              <a:t>• Запланировать повышение профессионального уровня педагогов в процессе аттестации и обучения на курсах повышения квалификации.</a:t>
            </a:r>
          </a:p>
          <a:p>
            <a:pPr algn="r">
              <a:buNone/>
            </a:pPr>
            <a:r>
              <a:rPr lang="ru-RU" sz="2000" dirty="0">
                <a:latin typeface="Times New Roman" pitchFamily="18" charset="0"/>
                <a:cs typeface="Times New Roman" pitchFamily="18" charset="0"/>
              </a:rPr>
              <a:t>• Приобщать родителей к участию в жизни детского сада через поиск и внедрение наиболее эффективных форм работы.</a:t>
            </a:r>
          </a:p>
          <a:p>
            <a:pPr algn="r">
              <a:buNone/>
            </a:pPr>
            <a:r>
              <a:rPr lang="ru-RU" sz="2000" dirty="0">
                <a:latin typeface="Times New Roman" pitchFamily="18" charset="0"/>
                <a:cs typeface="Times New Roman" pitchFamily="18" charset="0"/>
              </a:rPr>
              <a:t>• Развивать единую информационную среду детского сада.</a:t>
            </a:r>
          </a:p>
          <a:p>
            <a:pPr algn="r">
              <a:buNone/>
            </a:pPr>
            <a:r>
              <a:rPr lang="ru-RU" sz="2000" dirty="0">
                <a:latin typeface="Times New Roman" pitchFamily="18" charset="0"/>
                <a:cs typeface="Times New Roman" pitchFamily="18" charset="0"/>
              </a:rPr>
              <a:t>• Создавать необходимые условия для осуществления воспитательно-образовательного процесса в соответствии с ФГОС.</a:t>
            </a:r>
          </a:p>
          <a:p>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p:txBody>
          <a:bodyPr>
            <a:normAutofit/>
          </a:bodyPr>
          <a:lstStyle/>
          <a:p>
            <a:r>
              <a:rPr lang="ru-RU" sz="2000" b="1" dirty="0">
                <a:latin typeface="Times New Roman" pitchFamily="18" charset="0"/>
                <a:cs typeface="Times New Roman" pitchFamily="18" charset="0"/>
              </a:rPr>
              <a:t>11. Заключение. Перспективы развития учреждения.</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071546"/>
            <a:ext cx="8472518" cy="5786454"/>
          </a:xfrm>
        </p:spPr>
        <p:txBody>
          <a:bodyPr>
            <a:normAutofit fontScale="92500" lnSpcReduction="10000"/>
          </a:bodyPr>
          <a:lstStyle/>
          <a:p>
            <a:pPr algn="r">
              <a:buNone/>
            </a:pPr>
            <a:r>
              <a:rPr lang="ru-RU" sz="2200" dirty="0">
                <a:latin typeface="Times New Roman" pitchFamily="18" charset="0"/>
                <a:cs typeface="Times New Roman" pitchFamily="18" charset="0"/>
              </a:rPr>
              <a:t>1. Сравнительный анализ результатов мониторинга показал достаточную степень продвижения дошкольников в освоении образовательной программы, эффективность организации </a:t>
            </a:r>
            <a:r>
              <a:rPr lang="ru-RU" sz="2200" dirty="0" err="1">
                <a:latin typeface="Times New Roman" pitchFamily="18" charset="0"/>
                <a:cs typeface="Times New Roman" pitchFamily="18" charset="0"/>
              </a:rPr>
              <a:t>воспитательно</a:t>
            </a:r>
            <a:r>
              <a:rPr lang="ru-RU" sz="2200" dirty="0">
                <a:latin typeface="Times New Roman" pitchFamily="18" charset="0"/>
                <a:cs typeface="Times New Roman" pitchFamily="18" charset="0"/>
              </a:rPr>
              <a:t> - образовательного процесса, так как наблюдается положительная динамика как по уровню развития у детей группы интегративных качеств, так и по уровню овладения необходимыми навыками и умениями по образовательным областям.</a:t>
            </a:r>
          </a:p>
          <a:p>
            <a:pPr algn="r">
              <a:buNone/>
            </a:pPr>
            <a:r>
              <a:rPr lang="ru-RU" sz="2200" dirty="0">
                <a:latin typeface="Times New Roman" pitchFamily="18" charset="0"/>
                <a:cs typeface="Times New Roman" pitchFamily="18" charset="0"/>
              </a:rPr>
              <a:t>2. Психолого-педагогическая оценка уровня готовности детей - выпускников к школьному обучению и учебной мотивации показала, что </a:t>
            </a:r>
            <a:r>
              <a:rPr lang="ru-RU" sz="2200" dirty="0" err="1">
                <a:latin typeface="Times New Roman" pitchFamily="18" charset="0"/>
                <a:cs typeface="Times New Roman" pitchFamily="18" charset="0"/>
              </a:rPr>
              <a:t>воспитательно</a:t>
            </a:r>
            <a:r>
              <a:rPr lang="ru-RU" sz="2200" dirty="0">
                <a:latin typeface="Times New Roman" pitchFamily="18" charset="0"/>
                <a:cs typeface="Times New Roman" pitchFamily="18" charset="0"/>
              </a:rPr>
              <a:t> - образовательная работа способствует формированию у воспитанников мотивов учения и положительного отношения к школе (по итогам мониторинга на конец 2014-2015 учебного года у 73% детей высокий уровень учебной мотивации, у 27% средний уровень учебной мотивации).</a:t>
            </a:r>
          </a:p>
          <a:p>
            <a:pPr algn="r">
              <a:buNone/>
            </a:pPr>
            <a:r>
              <a:rPr lang="ru-RU" sz="2200" dirty="0">
                <a:latin typeface="Times New Roman" pitchFamily="18" charset="0"/>
                <a:cs typeface="Times New Roman" pitchFamily="18" charset="0"/>
              </a:rPr>
              <a:t>3. Продолжила совершенствование система информационно-аналитической деятельности, которая дает возможность рационально использовать кадровый потенциал, внедрять современные образовательные и </a:t>
            </a:r>
            <a:r>
              <a:rPr lang="ru-RU" sz="2200" dirty="0" err="1">
                <a:latin typeface="Times New Roman" pitchFamily="18" charset="0"/>
                <a:cs typeface="Times New Roman" pitchFamily="18" charset="0"/>
              </a:rPr>
              <a:t>здоровьесберегающие</a:t>
            </a:r>
            <a:r>
              <a:rPr lang="ru-RU" sz="2200" dirty="0">
                <a:latin typeface="Times New Roman" pitchFamily="18" charset="0"/>
                <a:cs typeface="Times New Roman" pitchFamily="18" charset="0"/>
              </a:rPr>
              <a:t> технологии, повышать качество дошкольного образования.</a:t>
            </a:r>
          </a:p>
          <a:p>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57200" y="428604"/>
            <a:ext cx="8472518" cy="6143668"/>
          </a:xfrm>
        </p:spPr>
        <p:txBody>
          <a:bodyPr/>
          <a:lstStyle/>
          <a:p>
            <a:pPr algn="r">
              <a:buNone/>
            </a:pPr>
            <a:r>
              <a:rPr lang="ru-RU" dirty="0"/>
              <a:t> </a:t>
            </a:r>
            <a:r>
              <a:rPr lang="ru-RU" sz="2000" dirty="0">
                <a:latin typeface="Times New Roman" pitchFamily="18" charset="0"/>
                <a:cs typeface="Times New Roman" pitchFamily="18" charset="0"/>
              </a:rPr>
              <a:t>4.  Улучшение материально-технической базы способствовало повышению имиджа ДОУ </a:t>
            </a:r>
          </a:p>
          <a:p>
            <a:pPr algn="r">
              <a:buNone/>
            </a:pPr>
            <a:r>
              <a:rPr lang="ru-RU" sz="2000" dirty="0">
                <a:latin typeface="Times New Roman" pitchFamily="18" charset="0"/>
                <a:cs typeface="Times New Roman" pitchFamily="18" charset="0"/>
              </a:rPr>
              <a:t>Все выше перечисленное позволяет сделать вывод о том, что в настоящий момент МКДОУ ДС №20 ОВ </a:t>
            </a:r>
            <a:r>
              <a:rPr lang="ru-RU" sz="2000" dirty="0" err="1">
                <a:latin typeface="Times New Roman" pitchFamily="18" charset="0"/>
                <a:cs typeface="Times New Roman" pitchFamily="18" charset="0"/>
              </a:rPr>
              <a:t>с.Чугуевказанимает</a:t>
            </a:r>
            <a:r>
              <a:rPr lang="ru-RU" sz="2000" dirty="0">
                <a:latin typeface="Times New Roman" pitchFamily="18" charset="0"/>
                <a:cs typeface="Times New Roman" pitchFamily="18" charset="0"/>
              </a:rPr>
              <a:t> хороший уровень в плане развития, образования и воспитания детей.</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642918"/>
            <a:ext cx="8472518" cy="4286280"/>
          </a:xfrm>
        </p:spPr>
        <p:txBody>
          <a:bodyPr>
            <a:normAutofit/>
          </a:bodyPr>
          <a:lstStyle/>
          <a:p>
            <a:pPr algn="r">
              <a:buFont typeface="Wingdings" pitchFamily="2" charset="2"/>
              <a:buChar char="Ø"/>
            </a:pPr>
            <a:r>
              <a:rPr lang="ru-RU" b="1" i="1" dirty="0"/>
              <a:t> </a:t>
            </a:r>
            <a:r>
              <a:rPr lang="ru-RU" sz="2800" b="1" i="1" dirty="0">
                <a:latin typeface="Times New Roman" pitchFamily="18" charset="0"/>
                <a:cs typeface="Times New Roman" pitchFamily="18" charset="0"/>
              </a:rPr>
              <a:t>Правила приема</a:t>
            </a:r>
            <a:r>
              <a:rPr lang="ru-RU" sz="2800" b="1" dirty="0">
                <a:latin typeface="Times New Roman" pitchFamily="18" charset="0"/>
                <a:cs typeface="Times New Roman" pitchFamily="18" charset="0"/>
              </a:rPr>
              <a:t>:</a:t>
            </a:r>
            <a:r>
              <a:rPr lang="en-US" sz="2800" dirty="0">
                <a:latin typeface="Times New Roman" pitchFamily="18" charset="0"/>
                <a:cs typeface="Times New Roman" pitchFamily="18" charset="0"/>
              </a:rPr>
              <a:t> </a:t>
            </a:r>
            <a:r>
              <a:rPr lang="en-US" sz="2200" dirty="0">
                <a:latin typeface="Times New Roman" pitchFamily="18" charset="0"/>
                <a:cs typeface="Times New Roman" pitchFamily="18" charset="0"/>
              </a:rPr>
              <a:t> </a:t>
            </a: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u="sng" dirty="0" smtClean="0">
                <a:latin typeface="Times New Roman" pitchFamily="18" charset="0"/>
                <a:cs typeface="Times New Roman" pitchFamily="18" charset="0"/>
              </a:rPr>
              <a:t>Для </a:t>
            </a:r>
            <a:r>
              <a:rPr lang="ru-RU" sz="2200" u="sng" dirty="0">
                <a:latin typeface="Times New Roman" pitchFamily="18" charset="0"/>
                <a:cs typeface="Times New Roman" pitchFamily="18" charset="0"/>
              </a:rPr>
              <a:t>зачисления ребенка в</a:t>
            </a:r>
            <a:r>
              <a:rPr lang="en-US" sz="2200" u="sng" dirty="0">
                <a:latin typeface="Times New Roman" pitchFamily="18" charset="0"/>
                <a:cs typeface="Times New Roman" pitchFamily="18" charset="0"/>
              </a:rPr>
              <a:t> </a:t>
            </a:r>
            <a:r>
              <a:rPr lang="ru-RU" sz="2200" u="sng" dirty="0">
                <a:latin typeface="Times New Roman" pitchFamily="18" charset="0"/>
                <a:cs typeface="Times New Roman" pitchFamily="18" charset="0"/>
              </a:rPr>
              <a:t>ДОУ</a:t>
            </a:r>
            <a:r>
              <a:rPr lang="en-US" sz="2200" u="sng" dirty="0">
                <a:latin typeface="Times New Roman" pitchFamily="18" charset="0"/>
                <a:cs typeface="Times New Roman" pitchFamily="18" charset="0"/>
              </a:rPr>
              <a:t> </a:t>
            </a:r>
            <a:r>
              <a:rPr lang="ru-RU" sz="2200" u="sng" dirty="0">
                <a:latin typeface="Times New Roman" pitchFamily="18" charset="0"/>
                <a:cs typeface="Times New Roman" pitchFamily="18" charset="0"/>
              </a:rPr>
              <a:t>необходимо:</a:t>
            </a:r>
            <a:r>
              <a:rPr lang="ru-RU" sz="2200" dirty="0">
                <a:latin typeface="Times New Roman" pitchFamily="18" charset="0"/>
                <a:cs typeface="Times New Roman" pitchFamily="18" charset="0"/>
              </a:rPr>
              <a:t/>
            </a:r>
            <a:br>
              <a:rPr lang="ru-RU" sz="2200" dirty="0">
                <a:latin typeface="Times New Roman" pitchFamily="18" charset="0"/>
                <a:cs typeface="Times New Roman" pitchFamily="18" charset="0"/>
              </a:rPr>
            </a:br>
            <a:r>
              <a:rPr lang="ru-RU" sz="2200" dirty="0">
                <a:latin typeface="Times New Roman" pitchFamily="18" charset="0"/>
                <a:cs typeface="Times New Roman" pitchFamily="18" charset="0"/>
              </a:rPr>
              <a:t>заявление и документы, удостоверяющие личность одного из родителей (законных      представителей);</a:t>
            </a:r>
            <a:br>
              <a:rPr lang="ru-RU" sz="2200" dirty="0">
                <a:latin typeface="Times New Roman" pitchFamily="18" charset="0"/>
                <a:cs typeface="Times New Roman" pitchFamily="18" charset="0"/>
              </a:rPr>
            </a:br>
            <a:r>
              <a:rPr lang="ru-RU" sz="2200" dirty="0">
                <a:latin typeface="Times New Roman" pitchFamily="18" charset="0"/>
                <a:cs typeface="Times New Roman" pitchFamily="18" charset="0"/>
              </a:rPr>
              <a:t>путевка-направление в Детский сад, выданная управлением народного образования администрации Чугуевского муниципального района;</a:t>
            </a:r>
            <a:br>
              <a:rPr lang="ru-RU" sz="2200" dirty="0">
                <a:latin typeface="Times New Roman" pitchFamily="18" charset="0"/>
                <a:cs typeface="Times New Roman" pitchFamily="18" charset="0"/>
              </a:rPr>
            </a:br>
            <a:r>
              <a:rPr lang="ru-RU" sz="2200" dirty="0">
                <a:latin typeface="Times New Roman" pitchFamily="18" charset="0"/>
                <a:cs typeface="Times New Roman" pitchFamily="18" charset="0"/>
              </a:rPr>
              <a:t>медицинская справка, установленной формы;</a:t>
            </a:r>
            <a:br>
              <a:rPr lang="ru-RU" sz="2200" dirty="0">
                <a:latin typeface="Times New Roman" pitchFamily="18" charset="0"/>
                <a:cs typeface="Times New Roman" pitchFamily="18" charset="0"/>
              </a:rPr>
            </a:br>
            <a:r>
              <a:rPr lang="ru-RU" sz="2200" dirty="0">
                <a:latin typeface="Times New Roman" pitchFamily="18" charset="0"/>
                <a:cs typeface="Times New Roman" pitchFamily="18" charset="0"/>
              </a:rPr>
              <a:t>свидетельство о рождении ребенка (копия);</a:t>
            </a:r>
            <a:br>
              <a:rPr lang="ru-RU" sz="2200" dirty="0">
                <a:latin typeface="Times New Roman" pitchFamily="18" charset="0"/>
                <a:cs typeface="Times New Roman" pitchFamily="18" charset="0"/>
              </a:rPr>
            </a:br>
            <a:r>
              <a:rPr lang="ru-RU" sz="2200" dirty="0">
                <a:latin typeface="Times New Roman" pitchFamily="18" charset="0"/>
                <a:cs typeface="Times New Roman" pitchFamily="18" charset="0"/>
              </a:rPr>
              <a:t>документы, подтверждающие  право на получение льготы.</a:t>
            </a:r>
          </a:p>
        </p:txBody>
      </p:sp>
      <p:sp>
        <p:nvSpPr>
          <p:cNvPr id="3" name="Содержимое 2"/>
          <p:cNvSpPr>
            <a:spLocks noGrp="1"/>
          </p:cNvSpPr>
          <p:nvPr>
            <p:ph idx="1"/>
          </p:nvPr>
        </p:nvSpPr>
        <p:spPr>
          <a:xfrm>
            <a:off x="457200" y="5072074"/>
            <a:ext cx="8229600" cy="1054089"/>
          </a:xfrm>
        </p:spPr>
        <p:txBody>
          <a:bodyPr/>
          <a:lstStyle/>
          <a:p>
            <a:pPr algn="ctr"/>
            <a:r>
              <a:rPr lang="ru-RU" sz="2400" dirty="0">
                <a:latin typeface="Times New Roman" pitchFamily="18" charset="0"/>
                <a:cs typeface="Times New Roman" pitchFamily="18" charset="0"/>
              </a:rPr>
              <a:t>Учредитель Детского сада – администрация Чугуевского муниципального района.</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357166"/>
            <a:ext cx="8229600" cy="5768997"/>
          </a:xfrm>
        </p:spPr>
        <p:txBody>
          <a:bodyPr>
            <a:normAutofit/>
          </a:bodyPr>
          <a:lstStyle/>
          <a:p>
            <a:pPr algn="r">
              <a:buNone/>
            </a:pPr>
            <a:r>
              <a:rPr lang="ru-RU" dirty="0"/>
              <a:t> </a:t>
            </a:r>
            <a:r>
              <a:rPr lang="ru-RU" sz="2400" dirty="0">
                <a:latin typeface="Times New Roman" pitchFamily="18" charset="0"/>
                <a:cs typeface="Times New Roman" pitchFamily="18" charset="0"/>
              </a:rPr>
              <a:t>ДОУ – отдельно стоящее здание площадью  597  м². Площадь </a:t>
            </a:r>
            <a:r>
              <a:rPr lang="ru-RU" sz="2400" dirty="0" err="1">
                <a:latin typeface="Times New Roman" pitchFamily="18" charset="0"/>
                <a:cs typeface="Times New Roman" pitchFamily="18" charset="0"/>
              </a:rPr>
              <a:t>прилегаемой</a:t>
            </a:r>
            <a:r>
              <a:rPr lang="ru-RU" sz="2400" dirty="0">
                <a:latin typeface="Times New Roman" pitchFamily="18" charset="0"/>
                <a:cs typeface="Times New Roman" pitchFamily="18" charset="0"/>
              </a:rPr>
              <a:t> территории – 0,5га В 2008  получена новая лицензия  на образовательную деятельность (регистрационный № 405 от 28.11.2008), Устав утвержден Постановлением администрации Чугуевского муниципального района  № 607  от 10 .10.2008г., изменения в устав утверждены Постановлением администрации Чугуевского муниципального района  № 572  от 01 .08.2011г.</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142852"/>
            <a:ext cx="8229600" cy="1000132"/>
          </a:xfrm>
        </p:spPr>
        <p:txBody>
          <a:bodyPr>
            <a:normAutofit/>
          </a:bodyPr>
          <a:lstStyle/>
          <a:p>
            <a:r>
              <a:rPr lang="ru-RU" sz="2000" b="1" dirty="0">
                <a:latin typeface="Times New Roman" pitchFamily="18" charset="0"/>
                <a:cs typeface="Times New Roman" pitchFamily="18" charset="0"/>
              </a:rPr>
              <a:t>2. Состав воспитанников</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
        <p:nvSpPr>
          <p:cNvPr id="3" name="Содержимое 2"/>
          <p:cNvSpPr>
            <a:spLocks noGrp="1"/>
          </p:cNvSpPr>
          <p:nvPr>
            <p:ph idx="1"/>
          </p:nvPr>
        </p:nvSpPr>
        <p:spPr>
          <a:xfrm>
            <a:off x="214282" y="714356"/>
            <a:ext cx="8786874" cy="5214975"/>
          </a:xfrm>
        </p:spPr>
        <p:txBody>
          <a:bodyPr>
            <a:noAutofit/>
          </a:bodyPr>
          <a:lstStyle/>
          <a:p>
            <a:pPr algn="r">
              <a:buNone/>
            </a:pPr>
            <a:r>
              <a:rPr lang="ru-RU" sz="1600" dirty="0">
                <a:solidFill>
                  <a:schemeClr val="tx1">
                    <a:lumMod val="95000"/>
                    <a:lumOff val="5000"/>
                  </a:schemeClr>
                </a:solidFill>
                <a:latin typeface="Times New Roman" pitchFamily="18" charset="0"/>
                <a:cs typeface="Times New Roman" pitchFamily="18" charset="0"/>
              </a:rPr>
              <a:t>ДОУ посещают воспитанники от 1 года до 7 лет.</a:t>
            </a:r>
          </a:p>
          <a:p>
            <a:pPr algn="r">
              <a:buNone/>
            </a:pPr>
            <a:r>
              <a:rPr lang="ru-RU" sz="1600" dirty="0">
                <a:solidFill>
                  <a:schemeClr val="tx1">
                    <a:lumMod val="95000"/>
                    <a:lumOff val="5000"/>
                  </a:schemeClr>
                </a:solidFill>
                <a:latin typeface="Times New Roman" pitchFamily="18" charset="0"/>
                <a:cs typeface="Times New Roman" pitchFamily="18" charset="0"/>
              </a:rPr>
              <a:t>Фактическая численность контингента воспитанников –72. </a:t>
            </a:r>
          </a:p>
          <a:p>
            <a:pPr algn="r">
              <a:buNone/>
            </a:pPr>
            <a:r>
              <a:rPr lang="ru-RU" sz="1600" dirty="0">
                <a:solidFill>
                  <a:schemeClr val="tx1">
                    <a:lumMod val="95000"/>
                    <a:lumOff val="5000"/>
                  </a:schemeClr>
                </a:solidFill>
                <a:latin typeface="Times New Roman" pitchFamily="18" charset="0"/>
                <a:cs typeface="Times New Roman" pitchFamily="18" charset="0"/>
              </a:rPr>
              <a:t>Количество групп всего – 3.</a:t>
            </a:r>
          </a:p>
          <a:p>
            <a:pPr algn="r">
              <a:buNone/>
            </a:pPr>
            <a:r>
              <a:rPr lang="ru-RU" sz="1600" dirty="0">
                <a:solidFill>
                  <a:schemeClr val="tx1">
                    <a:lumMod val="95000"/>
                    <a:lumOff val="5000"/>
                  </a:schemeClr>
                </a:solidFill>
                <a:latin typeface="Times New Roman" pitchFamily="18" charset="0"/>
                <a:cs typeface="Times New Roman" pitchFamily="18" charset="0"/>
              </a:rPr>
              <a:t>Из них: 1 группа для детей раннего возраста от 1 до 3 лет.</a:t>
            </a:r>
          </a:p>
          <a:p>
            <a:pPr algn="r">
              <a:buNone/>
            </a:pPr>
            <a:r>
              <a:rPr lang="ru-RU" sz="1600" dirty="0">
                <a:solidFill>
                  <a:schemeClr val="tx1">
                    <a:lumMod val="95000"/>
                    <a:lumOff val="5000"/>
                  </a:schemeClr>
                </a:solidFill>
                <a:latin typeface="Times New Roman" pitchFamily="18" charset="0"/>
                <a:cs typeface="Times New Roman" pitchFamily="18" charset="0"/>
              </a:rPr>
              <a:t>2 группы для детей дошкольного возраста от 3 до 7 лет.</a:t>
            </a:r>
          </a:p>
          <a:p>
            <a:pPr algn="r">
              <a:buNone/>
            </a:pPr>
            <a:r>
              <a:rPr lang="ru-RU" sz="1600" dirty="0">
                <a:solidFill>
                  <a:schemeClr val="tx1">
                    <a:lumMod val="95000"/>
                    <a:lumOff val="5000"/>
                  </a:schemeClr>
                </a:solidFill>
                <a:latin typeface="Times New Roman" pitchFamily="18" charset="0"/>
                <a:cs typeface="Times New Roman" pitchFamily="18" charset="0"/>
              </a:rPr>
              <a:t>          Контингент воспитанников формируется в соответствии с их возрастом. Комплектование групп воспитанниками осуществляется на основании Устава ДОУ, Правил приема детей в дошкольное образовательное учреждение.</a:t>
            </a:r>
          </a:p>
          <a:p>
            <a:pPr algn="r">
              <a:buNone/>
            </a:pPr>
            <a:r>
              <a:rPr lang="ru-RU" sz="1600" dirty="0">
                <a:solidFill>
                  <a:schemeClr val="tx1">
                    <a:lumMod val="95000"/>
                    <a:lumOff val="5000"/>
                  </a:schemeClr>
                </a:solidFill>
                <a:latin typeface="Times New Roman" pitchFamily="18" charset="0"/>
                <a:cs typeface="Times New Roman" pitchFamily="18" charset="0"/>
              </a:rPr>
              <a:t>В Детском саду имеются следующие возрастные смешанные группы:                     Наполняемость групп</a:t>
            </a:r>
          </a:p>
          <a:p>
            <a:pPr algn="r">
              <a:buNone/>
            </a:pPr>
            <a:endParaRPr lang="ru-RU" sz="1600" dirty="0">
              <a:solidFill>
                <a:schemeClr val="tx1">
                  <a:lumMod val="95000"/>
                  <a:lumOff val="5000"/>
                </a:schemeClr>
              </a:solidFill>
              <a:latin typeface="Times New Roman" pitchFamily="18" charset="0"/>
              <a:cs typeface="Times New Roman" pitchFamily="18" charset="0"/>
            </a:endParaRPr>
          </a:p>
          <a:p>
            <a:pPr algn="r">
              <a:buNone/>
            </a:pPr>
            <a:r>
              <a:rPr lang="ru-RU" sz="1600" dirty="0">
                <a:solidFill>
                  <a:schemeClr val="tx1">
                    <a:lumMod val="95000"/>
                    <a:lumOff val="5000"/>
                  </a:schemeClr>
                </a:solidFill>
                <a:latin typeface="Times New Roman" pitchFamily="18" charset="0"/>
                <a:cs typeface="Times New Roman" pitchFamily="18" charset="0"/>
              </a:rPr>
              <a:t> </a:t>
            </a:r>
          </a:p>
          <a:p>
            <a:pPr algn="r">
              <a:buNone/>
            </a:pPr>
            <a:r>
              <a:rPr lang="ru-RU" sz="1600" dirty="0">
                <a:solidFill>
                  <a:schemeClr val="tx1">
                    <a:lumMod val="95000"/>
                    <a:lumOff val="5000"/>
                  </a:schemeClr>
                </a:solidFill>
                <a:latin typeface="Times New Roman" pitchFamily="18" charset="0"/>
                <a:cs typeface="Times New Roman" pitchFamily="18" charset="0"/>
              </a:rPr>
              <a:t> вторая группа раннего возраста – первая младшая группа(с 1,5 до 3-х лет)             17                                         </a:t>
            </a:r>
          </a:p>
          <a:p>
            <a:pPr algn="r">
              <a:buNone/>
            </a:pPr>
            <a:r>
              <a:rPr lang="ru-RU" sz="1600" dirty="0">
                <a:solidFill>
                  <a:schemeClr val="tx1">
                    <a:lumMod val="95000"/>
                    <a:lumOff val="5000"/>
                  </a:schemeClr>
                </a:solidFill>
                <a:latin typeface="Times New Roman" pitchFamily="18" charset="0"/>
                <a:cs typeface="Times New Roman" pitchFamily="18" charset="0"/>
              </a:rPr>
              <a:t>	</a:t>
            </a:r>
          </a:p>
          <a:p>
            <a:pPr algn="r">
              <a:buNone/>
            </a:pPr>
            <a:r>
              <a:rPr lang="ru-RU" sz="1600" dirty="0">
                <a:solidFill>
                  <a:schemeClr val="tx1">
                    <a:lumMod val="95000"/>
                    <a:lumOff val="5000"/>
                  </a:schemeClr>
                </a:solidFill>
                <a:latin typeface="Times New Roman" pitchFamily="18" charset="0"/>
                <a:cs typeface="Times New Roman" pitchFamily="18" charset="0"/>
              </a:rPr>
              <a:t> вторая младшая группа – средняя группа(с 3-х до 5-и лет)                                              27</a:t>
            </a:r>
          </a:p>
          <a:p>
            <a:pPr algn="r">
              <a:buNone/>
            </a:pPr>
            <a:r>
              <a:rPr lang="ru-RU" sz="1600" dirty="0">
                <a:solidFill>
                  <a:schemeClr val="tx1">
                    <a:lumMod val="95000"/>
                    <a:lumOff val="5000"/>
                  </a:schemeClr>
                </a:solidFill>
                <a:latin typeface="Times New Roman" pitchFamily="18" charset="0"/>
                <a:cs typeface="Times New Roman" pitchFamily="18" charset="0"/>
              </a:rPr>
              <a:t>	</a:t>
            </a:r>
          </a:p>
          <a:p>
            <a:pPr algn="r">
              <a:buNone/>
            </a:pPr>
            <a:r>
              <a:rPr lang="ru-RU" sz="1600" dirty="0">
                <a:solidFill>
                  <a:schemeClr val="tx1">
                    <a:lumMod val="95000"/>
                    <a:lumOff val="5000"/>
                  </a:schemeClr>
                </a:solidFill>
                <a:latin typeface="Times New Roman" pitchFamily="18" charset="0"/>
                <a:cs typeface="Times New Roman" pitchFamily="18" charset="0"/>
              </a:rPr>
              <a:t>старшая -  подготовительная  группа (с 5-ти до 7-ми лет);                                             28</a:t>
            </a:r>
          </a:p>
          <a:p>
            <a:pPr algn="r">
              <a:buNone/>
            </a:pPr>
            <a:r>
              <a:rPr lang="ru-RU" sz="1600" dirty="0">
                <a:solidFill>
                  <a:schemeClr val="tx1">
                    <a:lumMod val="95000"/>
                    <a:lumOff val="5000"/>
                  </a:schemeClr>
                </a:solidFill>
                <a:latin typeface="Times New Roman" pitchFamily="18" charset="0"/>
                <a:cs typeface="Times New Roman" pitchFamily="18" charset="0"/>
              </a:rPr>
              <a:t>	</a:t>
            </a:r>
          </a:p>
          <a:p>
            <a:pPr algn="r">
              <a:buNone/>
            </a:pPr>
            <a:r>
              <a:rPr lang="ru-RU" sz="1600" dirty="0">
                <a:solidFill>
                  <a:schemeClr val="tx1">
                    <a:lumMod val="95000"/>
                    <a:lumOff val="5000"/>
                  </a:schemeClr>
                </a:solidFill>
                <a:latin typeface="Times New Roman" pitchFamily="18" charset="0"/>
                <a:cs typeface="Times New Roman" pitchFamily="18" charset="0"/>
              </a:rPr>
              <a:t> </a:t>
            </a:r>
          </a:p>
          <a:p>
            <a:pPr algn="r">
              <a:buNone/>
            </a:pPr>
            <a:r>
              <a:rPr lang="ru-RU" sz="1600" dirty="0">
                <a:solidFill>
                  <a:schemeClr val="tx1">
                    <a:lumMod val="95000"/>
                    <a:lumOff val="5000"/>
                  </a:schemeClr>
                </a:solidFill>
                <a:latin typeface="Times New Roman" pitchFamily="18" charset="0"/>
                <a:cs typeface="Times New Roman" pitchFamily="18" charset="0"/>
              </a:rPr>
              <a:t>   В 2015 году в школу выпущено 14 детей. </a:t>
            </a:r>
          </a:p>
          <a:p>
            <a:pPr algn="r">
              <a:buNone/>
            </a:pPr>
            <a:endParaRPr lang="ru-RU" sz="1600" dirty="0">
              <a:solidFill>
                <a:schemeClr val="tx1">
                  <a:lumMod val="95000"/>
                  <a:lumOff val="5000"/>
                </a:schemeClr>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428604"/>
            <a:ext cx="8229600" cy="1143008"/>
          </a:xfrm>
        </p:spPr>
        <p:txBody>
          <a:bodyPr>
            <a:normAutofit/>
          </a:bodyPr>
          <a:lstStyle/>
          <a:p>
            <a:r>
              <a:rPr lang="ru-RU" sz="2000" b="1" dirty="0">
                <a:latin typeface="Times New Roman" pitchFamily="18" charset="0"/>
                <a:cs typeface="Times New Roman" pitchFamily="18" charset="0"/>
              </a:rPr>
              <a:t>Долевое распределение семей по социальному статусу</a:t>
            </a:r>
            <a:endParaRPr lang="ru-RU" sz="20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571612"/>
            <a:ext cx="8229600" cy="4554551"/>
          </a:xfrm>
        </p:spPr>
        <p:txBody>
          <a:bodyPr/>
          <a:lstStyle/>
          <a:p>
            <a:pPr algn="r">
              <a:buNone/>
            </a:pPr>
            <a:r>
              <a:rPr lang="ru-RU" sz="2000" dirty="0">
                <a:latin typeface="Times New Roman" pitchFamily="18" charset="0"/>
                <a:cs typeface="Times New Roman" pitchFamily="18" charset="0"/>
              </a:rPr>
              <a:t>Полных семей – 83 %;</a:t>
            </a:r>
          </a:p>
          <a:p>
            <a:pPr algn="r">
              <a:buNone/>
            </a:pPr>
            <a:r>
              <a:rPr lang="ru-RU" sz="2000" dirty="0">
                <a:latin typeface="Times New Roman" pitchFamily="18" charset="0"/>
                <a:cs typeface="Times New Roman" pitchFamily="18" charset="0"/>
              </a:rPr>
              <a:t>Неполных семей – 17%;</a:t>
            </a:r>
          </a:p>
          <a:p>
            <a:pPr algn="r">
              <a:buNone/>
            </a:pPr>
            <a:r>
              <a:rPr lang="ru-RU" sz="2000" dirty="0">
                <a:latin typeface="Times New Roman" pitchFamily="18" charset="0"/>
                <a:cs typeface="Times New Roman" pitchFamily="18" charset="0"/>
              </a:rPr>
              <a:t>Благополучных семей – 100 % ;</a:t>
            </a:r>
          </a:p>
          <a:p>
            <a:pPr algn="r">
              <a:buNone/>
            </a:pPr>
            <a:r>
              <a:rPr lang="ru-RU" sz="2000" dirty="0">
                <a:latin typeface="Times New Roman" pitchFamily="18" charset="0"/>
                <a:cs typeface="Times New Roman" pitchFamily="18" charset="0"/>
              </a:rPr>
              <a:t>Социально  неблагополучных семей – 0%;</a:t>
            </a:r>
          </a:p>
          <a:p>
            <a:pPr algn="r">
              <a:buNone/>
            </a:pPr>
            <a:r>
              <a:rPr lang="ru-RU" sz="2000" dirty="0">
                <a:latin typeface="Times New Roman" pitchFamily="18" charset="0"/>
                <a:cs typeface="Times New Roman" pitchFamily="18" charset="0"/>
              </a:rPr>
              <a:t>Рабочих – 53 %;</a:t>
            </a:r>
          </a:p>
          <a:p>
            <a:pPr algn="r">
              <a:buNone/>
            </a:pPr>
            <a:r>
              <a:rPr lang="ru-RU" sz="2000" dirty="0">
                <a:latin typeface="Times New Roman" pitchFamily="18" charset="0"/>
                <a:cs typeface="Times New Roman" pitchFamily="18" charset="0"/>
              </a:rPr>
              <a:t>Служащих – 15 %;</a:t>
            </a:r>
          </a:p>
          <a:p>
            <a:pPr algn="r">
              <a:buNone/>
            </a:pPr>
            <a:r>
              <a:rPr lang="ru-RU" sz="2000" dirty="0">
                <a:latin typeface="Times New Roman" pitchFamily="18" charset="0"/>
                <a:cs typeface="Times New Roman" pitchFamily="18" charset="0"/>
              </a:rPr>
              <a:t>Домохозяек – 32%;</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214290"/>
            <a:ext cx="8472518" cy="857256"/>
          </a:xfrm>
        </p:spPr>
        <p:txBody>
          <a:bodyPr>
            <a:normAutofit/>
          </a:bodyPr>
          <a:lstStyle/>
          <a:p>
            <a:r>
              <a:rPr lang="ru-RU" sz="2400" b="1" dirty="0">
                <a:latin typeface="Times New Roman" pitchFamily="18" charset="0"/>
                <a:cs typeface="Times New Roman" pitchFamily="18" charset="0"/>
              </a:rPr>
              <a:t>3. Управление</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714356"/>
            <a:ext cx="8229600" cy="5715040"/>
          </a:xfrm>
        </p:spPr>
        <p:txBody>
          <a:bodyPr>
            <a:normAutofit fontScale="92500" lnSpcReduction="10000"/>
          </a:bodyPr>
          <a:lstStyle/>
          <a:p>
            <a:pPr algn="r">
              <a:buNone/>
            </a:pPr>
            <a:r>
              <a:rPr lang="ru-RU" sz="2000" dirty="0">
                <a:latin typeface="Times New Roman" pitchFamily="18" charset="0"/>
                <a:cs typeface="Times New Roman" pitchFamily="18" charset="0"/>
              </a:rPr>
              <a:t>Учредитель МКДОУДС№20 ОВ с.Чугуевка – администрация Чугуевского муниципального района.</a:t>
            </a:r>
          </a:p>
          <a:p>
            <a:pPr algn="r">
              <a:buNone/>
            </a:pPr>
            <a:r>
              <a:rPr lang="ru-RU" sz="2000" dirty="0">
                <a:latin typeface="Times New Roman" pitchFamily="18" charset="0"/>
                <a:cs typeface="Times New Roman" pitchFamily="18" charset="0"/>
              </a:rPr>
              <a:t> </a:t>
            </a:r>
          </a:p>
          <a:p>
            <a:pPr algn="r">
              <a:buNone/>
            </a:pPr>
            <a:r>
              <a:rPr lang="ru-RU" sz="2000" dirty="0">
                <a:latin typeface="Times New Roman" pitchFamily="18" charset="0"/>
                <a:cs typeface="Times New Roman" pitchFamily="18" charset="0"/>
              </a:rPr>
              <a:t>Отношения между МКДОУДС№20 ОВ с.Чугуевка, Учредителем и Управлением образования администрации Чугуевского муниципального района определяются действующим законодательством РФ, нормативно-правовыми документами органов государственной власти и местного самоуправления администрации </a:t>
            </a:r>
            <a:r>
              <a:rPr lang="ru-RU" sz="2000" dirty="0" err="1">
                <a:latin typeface="Times New Roman" pitchFamily="18" charset="0"/>
                <a:cs typeface="Times New Roman" pitchFamily="18" charset="0"/>
              </a:rPr>
              <a:t>Чугуеского</a:t>
            </a:r>
            <a:r>
              <a:rPr lang="ru-RU" sz="2000" dirty="0">
                <a:latin typeface="Times New Roman" pitchFamily="18" charset="0"/>
                <a:cs typeface="Times New Roman" pitchFamily="18" charset="0"/>
              </a:rPr>
              <a:t> района и Уставом МКДОУ. </a:t>
            </a:r>
          </a:p>
          <a:p>
            <a:pPr algn="r">
              <a:buNone/>
            </a:pPr>
            <a:r>
              <a:rPr lang="ru-RU" sz="2000" dirty="0">
                <a:latin typeface="Times New Roman" pitchFamily="18" charset="0"/>
                <a:cs typeface="Times New Roman" pitchFamily="18" charset="0"/>
              </a:rPr>
              <a:t>Отношения ОУ с родителями (законными представителями) воспитанников регулируются в порядке, установленном Законом РФ «Об образовании» и Уставом</a:t>
            </a:r>
            <a:r>
              <a:rPr lang="ru-RU" sz="2000" dirty="0" smtClean="0">
                <a:latin typeface="Times New Roman" pitchFamily="18" charset="0"/>
                <a:cs typeface="Times New Roman" pitchFamily="18" charset="0"/>
              </a:rPr>
              <a:t>.</a:t>
            </a:r>
          </a:p>
          <a:p>
            <a:pPr algn="ctr">
              <a:buNone/>
            </a:pPr>
            <a:r>
              <a:rPr lang="ru-RU" sz="2000" u="sng" dirty="0"/>
              <a:t>Формами самоуправления ОУ являются:</a:t>
            </a:r>
          </a:p>
          <a:p>
            <a:pPr algn="r">
              <a:buFont typeface="Wingdings" pitchFamily="2" charset="2"/>
              <a:buChar char="Ø"/>
            </a:pPr>
            <a:r>
              <a:rPr lang="ru-RU" sz="2000" dirty="0"/>
              <a:t>-  Общее собрание трудового коллектива ОУ;</a:t>
            </a:r>
          </a:p>
          <a:p>
            <a:pPr algn="r">
              <a:buFont typeface="Wingdings" pitchFamily="2" charset="2"/>
              <a:buChar char="Ø"/>
            </a:pPr>
            <a:r>
              <a:rPr lang="ru-RU" sz="2000" dirty="0"/>
              <a:t>-  Педагогический совет ОУ;</a:t>
            </a:r>
          </a:p>
          <a:p>
            <a:pPr algn="r">
              <a:buFont typeface="Wingdings" pitchFamily="2" charset="2"/>
              <a:buChar char="Ø"/>
            </a:pPr>
            <a:r>
              <a:rPr lang="ru-RU" sz="2000" dirty="0"/>
              <a:t>-  Родительский комитет ОУ. </a:t>
            </a:r>
          </a:p>
          <a:p>
            <a:pPr algn="r">
              <a:buFont typeface="Wingdings" pitchFamily="2" charset="2"/>
              <a:buChar char="Ø"/>
            </a:pPr>
            <a:r>
              <a:rPr lang="ru-RU" sz="2000" dirty="0"/>
              <a:t>    Деятельность органов самоуправления регламентируется Уставом и соответствующими локальными актами.</a:t>
            </a:r>
          </a:p>
          <a:p>
            <a:pPr algn="r">
              <a:buFont typeface="Wingdings" pitchFamily="2" charset="2"/>
              <a:buChar char="Ø"/>
            </a:pPr>
            <a:r>
              <a:rPr lang="ru-RU" sz="2000" dirty="0"/>
              <a:t>Управление ДОУ строится на принципах открытости и демократичности.</a:t>
            </a:r>
          </a:p>
          <a:p>
            <a:pPr algn="r">
              <a:buNone/>
            </a:pPr>
            <a:endParaRPr lang="ru-RU" sz="2000" dirty="0">
              <a:latin typeface="Times New Roman" pitchFamily="18" charset="0"/>
              <a:cs typeface="Times New Roman" pitchFamily="18" charset="0"/>
            </a:endParaRP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Users\светлана\Desktop\fon_s_perom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500034" y="571480"/>
            <a:ext cx="8229600" cy="785818"/>
          </a:xfrm>
        </p:spPr>
        <p:txBody>
          <a:bodyPr>
            <a:normAutofit fontScale="90000"/>
          </a:bodyPr>
          <a:lstStyle/>
          <a:p>
            <a:r>
              <a:rPr lang="ru-RU" dirty="0"/>
              <a:t> </a:t>
            </a:r>
            <a:r>
              <a:rPr lang="ru-RU" sz="2700" dirty="0">
                <a:latin typeface="Times New Roman" pitchFamily="18" charset="0"/>
                <a:cs typeface="Times New Roman" pitchFamily="18" charset="0"/>
              </a:rPr>
              <a:t>4</a:t>
            </a:r>
            <a:r>
              <a:rPr lang="ru-RU" sz="2700" b="1" dirty="0">
                <a:latin typeface="Times New Roman" pitchFamily="18" charset="0"/>
                <a:cs typeface="Times New Roman" pitchFamily="18" charset="0"/>
              </a:rPr>
              <a:t>.Условия осуществления </a:t>
            </a:r>
            <a:r>
              <a:rPr lang="ru-RU" sz="2700" b="1" dirty="0" smtClean="0">
                <a:latin typeface="Times New Roman" pitchFamily="18" charset="0"/>
                <a:cs typeface="Times New Roman" pitchFamily="18" charset="0"/>
              </a:rPr>
              <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образовательного </a:t>
            </a:r>
            <a:r>
              <a:rPr lang="ru-RU" sz="2700" b="1" dirty="0">
                <a:latin typeface="Times New Roman" pitchFamily="18" charset="0"/>
                <a:cs typeface="Times New Roman" pitchFamily="18" charset="0"/>
              </a:rPr>
              <a:t>процесса.</a:t>
            </a: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b="1" dirty="0"/>
              <a:t> </a:t>
            </a:r>
            <a:endParaRPr lang="ru-RU" dirty="0"/>
          </a:p>
        </p:txBody>
      </p:sp>
      <p:sp>
        <p:nvSpPr>
          <p:cNvPr id="3" name="Содержимое 2"/>
          <p:cNvSpPr>
            <a:spLocks noGrp="1"/>
          </p:cNvSpPr>
          <p:nvPr>
            <p:ph idx="1"/>
          </p:nvPr>
        </p:nvSpPr>
        <p:spPr>
          <a:xfrm>
            <a:off x="457200" y="1214422"/>
            <a:ext cx="8229600" cy="4911741"/>
          </a:xfrm>
        </p:spPr>
        <p:txBody>
          <a:bodyPr>
            <a:normAutofit fontScale="92500" lnSpcReduction="10000"/>
          </a:bodyPr>
          <a:lstStyle/>
          <a:p>
            <a:pPr algn="r">
              <a:buNone/>
            </a:pPr>
            <a:r>
              <a:rPr lang="ru-RU" sz="2400" b="1" dirty="0">
                <a:latin typeface="Times New Roman" pitchFamily="18" charset="0"/>
                <a:cs typeface="Times New Roman" pitchFamily="18" charset="0"/>
              </a:rPr>
              <a:t>Сведения о педагогических кадрах:</a:t>
            </a:r>
            <a:endParaRPr lang="ru-RU" sz="2400" dirty="0">
              <a:latin typeface="Times New Roman" pitchFamily="18" charset="0"/>
              <a:cs typeface="Times New Roman" pitchFamily="18" charset="0"/>
            </a:endParaRPr>
          </a:p>
          <a:p>
            <a:pPr lvl="0" algn="r">
              <a:buNone/>
            </a:pPr>
            <a:r>
              <a:rPr lang="ru-RU" sz="2400" dirty="0">
                <a:latin typeface="Times New Roman" pitchFamily="18" charset="0"/>
                <a:cs typeface="Times New Roman" pitchFamily="18" charset="0"/>
              </a:rPr>
              <a:t>Музыкальный руководитель – 1. </a:t>
            </a:r>
          </a:p>
          <a:p>
            <a:pPr lvl="0" algn="r">
              <a:buNone/>
            </a:pPr>
            <a:r>
              <a:rPr lang="ru-RU" sz="2400" dirty="0">
                <a:latin typeface="Times New Roman" pitchFamily="18" charset="0"/>
                <a:cs typeface="Times New Roman" pitchFamily="18" charset="0"/>
              </a:rPr>
              <a:t>Воспитатель – 4.</a:t>
            </a:r>
          </a:p>
          <a:p>
            <a:pPr algn="r">
              <a:buNone/>
            </a:pPr>
            <a:r>
              <a:rPr lang="ru-RU" sz="2400" dirty="0">
                <a:latin typeface="Times New Roman" pitchFamily="18" charset="0"/>
                <a:cs typeface="Times New Roman" pitchFamily="18" charset="0"/>
              </a:rPr>
              <a:t>Всего:  5.  </a:t>
            </a:r>
          </a:p>
          <a:p>
            <a:r>
              <a:rPr lang="ru-RU" b="1" dirty="0"/>
              <a:t> </a:t>
            </a:r>
            <a:endParaRPr lang="ru-RU" dirty="0"/>
          </a:p>
          <a:p>
            <a:pPr algn="r">
              <a:buNone/>
            </a:pPr>
            <a:r>
              <a:rPr lang="ru-RU" sz="2400" b="1" dirty="0">
                <a:latin typeface="Times New Roman" pitchFamily="18" charset="0"/>
                <a:cs typeface="Times New Roman" pitchFamily="18" charset="0"/>
              </a:rPr>
              <a:t>По образованию:</a:t>
            </a:r>
            <a:endParaRPr lang="ru-RU" sz="2400" dirty="0">
              <a:latin typeface="Times New Roman" pitchFamily="18" charset="0"/>
              <a:cs typeface="Times New Roman" pitchFamily="18" charset="0"/>
            </a:endParaRPr>
          </a:p>
          <a:p>
            <a:pPr algn="r">
              <a:buNone/>
            </a:pPr>
            <a:r>
              <a:rPr lang="ru-RU" sz="2400" dirty="0">
                <a:latin typeface="Times New Roman" pitchFamily="18" charset="0"/>
                <a:cs typeface="Times New Roman" pitchFamily="18" charset="0"/>
              </a:rPr>
              <a:t>Высшее  – 2  (40%)</a:t>
            </a:r>
          </a:p>
          <a:p>
            <a:pPr algn="r">
              <a:buNone/>
            </a:pPr>
            <a:r>
              <a:rPr lang="ru-RU" sz="2400" dirty="0">
                <a:latin typeface="Times New Roman" pitchFamily="18" charset="0"/>
                <a:cs typeface="Times New Roman" pitchFamily="18" charset="0"/>
              </a:rPr>
              <a:t>Среднее специальное –  2 (40%)</a:t>
            </a:r>
          </a:p>
          <a:p>
            <a:pPr algn="r">
              <a:buNone/>
            </a:pPr>
            <a:r>
              <a:rPr lang="ru-RU" sz="2400" dirty="0">
                <a:latin typeface="Times New Roman" pitchFamily="18" charset="0"/>
                <a:cs typeface="Times New Roman" pitchFamily="18" charset="0"/>
              </a:rPr>
              <a:t>Обучаются заочно в ВУЗах – 1 (20%)</a:t>
            </a:r>
          </a:p>
          <a:p>
            <a:pPr algn="r">
              <a:buNone/>
            </a:pPr>
            <a:r>
              <a:rPr lang="ru-RU" sz="2400" dirty="0">
                <a:latin typeface="Times New Roman" pitchFamily="18" charset="0"/>
                <a:cs typeface="Times New Roman" pitchFamily="18" charset="0"/>
              </a:rPr>
              <a:t>Имеют профессиональную переподготовку на базе высшего образования -  1 </a:t>
            </a:r>
          </a:p>
          <a:p>
            <a:r>
              <a:rPr lang="ru-RU" b="1" dirty="0"/>
              <a:t> </a:t>
            </a:r>
            <a:endParaRPr lang="ru-RU" dirty="0"/>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2350</Words>
  <Application>Microsoft Office PowerPoint</Application>
  <PresentationFormat>Экран (4:3)</PresentationFormat>
  <Paragraphs>378</Paragraphs>
  <Slides>33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33</vt:i4>
      </vt:variant>
    </vt:vector>
  </HeadingPairs>
  <TitlesOfParts>
    <vt:vector size="34" baseType="lpstr">
      <vt:lpstr>Тема Office</vt:lpstr>
      <vt:lpstr>ПУБЛИЧНЫЙ ДОКЛАД муниципального казенного  дошкольного  образовательного учреждения «Детского сада №20 Общеразвивающего вида» с. Чугуевка Чугуевского  района Приморского края  за 2014-2015 учебный год </vt:lpstr>
      <vt:lpstr>1.Общая характерис тика</vt:lpstr>
      <vt:lpstr>Местонахождение  Учреждения (юридический, фактический адрес):  692623, Российская Федерация, Приморский край, с.Чугуевка Чугуевский район, улица Чапаева, 1.  </vt:lpstr>
      <vt:lpstr> Правила приема:   Для зачисления ребенка в ДОУ необходимо: заявление и документы, удостоверяющие личность одного из родителей (законных      представителей); путевка-направление в Детский сад, выданная управлением народного образования администрации Чугуевского муниципального района; медицинская справка, установленной формы; свидетельство о рождении ребенка (копия); документы, подтверждающие  право на получение льготы.</vt:lpstr>
      <vt:lpstr>Слайд 5</vt:lpstr>
      <vt:lpstr>2. Состав воспитанников </vt:lpstr>
      <vt:lpstr>Долевое распределение семей по социальному статусу</vt:lpstr>
      <vt:lpstr>3. Управление </vt:lpstr>
      <vt:lpstr> 4.Условия осуществления  образовательного процесса.  </vt:lpstr>
      <vt:lpstr>Слайд 10</vt:lpstr>
      <vt:lpstr>Слайд 11</vt:lpstr>
      <vt:lpstr>Слайд 12</vt:lpstr>
      <vt:lpstr>Слайд 13</vt:lpstr>
      <vt:lpstr>Слайд 14</vt:lpstr>
      <vt:lpstr>Слайд 15</vt:lpstr>
      <vt:lpstr>5. Состояние и качество организации воспитательно-образовательного процесса Мониторинг освоения образовательных областей программы у детей 1 младшей   группы Воспитатель Панкова Нина Александровна Обследовано  13 детей. </vt:lpstr>
      <vt:lpstr>Слайд 17</vt:lpstr>
      <vt:lpstr>Мониторинг освоения образовательных областей программы 2  младшей группы Воспитатель Сеслова Любовь Николаевна    Обследовано   15 детей. </vt:lpstr>
      <vt:lpstr>Мониторинг освоения образовательных областей программы средней группы Обследовано   12 детей.  </vt:lpstr>
      <vt:lpstr>Слайд 20</vt:lpstr>
      <vt:lpstr>Мониторинг освоения образовательных областей программы старшей группы Обследовано   16 детей.  </vt:lpstr>
      <vt:lpstr>Мониторинг освоения образовательных областей программы подготовительной группы Обследовано   12 детей.  </vt:lpstr>
      <vt:lpstr>Слайд 23</vt:lpstr>
      <vt:lpstr>Приказом Минобрнауки РФ № 1155 от 17 октября 2013 года впервые в истории развития дошкольного образования утверждены ФГОС ДО, которые вступили в действие с 1 января 2014 года.        С этой целью в ДОУ проведено ряд мероприятий, которые реализуются в соответствии со сроками, указанными в плане действий по обеспечению введения ФГОС ДО. На сегодняшний день:</vt:lpstr>
      <vt:lpstr>Слайд 25</vt:lpstr>
      <vt:lpstr>Слайд 26</vt:lpstr>
      <vt:lpstr>Обеспечение безопасности жизни и деятельности ребенка в здании и на прилегающей к ДОУ территории: </vt:lpstr>
      <vt:lpstr>Качество и организация питания: </vt:lpstr>
      <vt:lpstr>8. Результаты работы по снижению заболеваемости, анализ групп  здоровья в сравнении с предыдущим годом. </vt:lpstr>
      <vt:lpstr>9. Финансовое обеспечение. </vt:lpstr>
      <vt:lpstr>10. Перспективы и планы развития. </vt:lpstr>
      <vt:lpstr>11. Заключение. Перспективы развития учреждения. </vt:lpstr>
      <vt:lpstr>Слайд 33</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ПУБЛИЧНЫЙ ДОКЛАД муниципального казенного  дошкольного  образовательного учреждения «Детского сада №20 Общеразвивающего вида» с. Чугуевка Чугуевского  района Приморского края  за 2014-2015 учебный год</dc:title>
  <dc:creator>светлана</dc:creator>
  <cp:lastModifiedBy>светлана</cp:lastModifiedBy>
  <cp:revision>11</cp:revision>
  <dcterms:created xsi:type="dcterms:W3CDTF">2015-11-26T13:38:16Z</dcterms:created>
  <dcterms:modified xsi:type="dcterms:W3CDTF">2015-11-26T15:26:53Z</dcterms:modified>
</cp:coreProperties>
</file>