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A5DF2D0-02F9-4548-BC48-4709F7DC3471}" type="datetimeFigureOut">
              <a:rPr lang="ru-RU" smtClean="0"/>
              <a:t>07.01.2016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3E48C78-0EFD-4224-8330-AFB0B56617FB}"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A5DF2D0-02F9-4548-BC48-4709F7DC3471}" type="datetimeFigureOut">
              <a:rPr lang="ru-RU" smtClean="0"/>
              <a:t>07.01.2016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3E48C78-0EFD-4224-8330-AFB0B56617F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A5DF2D0-02F9-4548-BC48-4709F7DC3471}" type="datetimeFigureOut">
              <a:rPr lang="ru-RU" smtClean="0"/>
              <a:t>07.01.2016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3E48C78-0EFD-4224-8330-AFB0B56617F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A5DF2D0-02F9-4548-BC48-4709F7DC3471}" type="datetimeFigureOut">
              <a:rPr lang="ru-RU" smtClean="0"/>
              <a:t>07.01.2016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3E48C78-0EFD-4224-8330-AFB0B56617FB}"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A5DF2D0-02F9-4548-BC48-4709F7DC3471}" type="datetimeFigureOut">
              <a:rPr lang="ru-RU" smtClean="0"/>
              <a:t>07.01.2016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3E48C78-0EFD-4224-8330-AFB0B56617FB}"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A5DF2D0-02F9-4548-BC48-4709F7DC3471}" type="datetimeFigureOut">
              <a:rPr lang="ru-RU" smtClean="0"/>
              <a:t>07.01.2016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3E48C78-0EFD-4224-8330-AFB0B56617FB}"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A5DF2D0-02F9-4548-BC48-4709F7DC3471}" type="datetimeFigureOut">
              <a:rPr lang="ru-RU" smtClean="0"/>
              <a:t>07.01.2016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3E48C78-0EFD-4224-8330-AFB0B56617FB}"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A5DF2D0-02F9-4548-BC48-4709F7DC3471}" type="datetimeFigureOut">
              <a:rPr lang="ru-RU" smtClean="0"/>
              <a:t>07.01.2016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3E48C78-0EFD-4224-8330-AFB0B56617F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A5DF2D0-02F9-4548-BC48-4709F7DC3471}" type="datetimeFigureOut">
              <a:rPr lang="ru-RU" smtClean="0"/>
              <a:t>07.01.2016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3E48C78-0EFD-4224-8330-AFB0B56617F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A5DF2D0-02F9-4548-BC48-4709F7DC3471}" type="datetimeFigureOut">
              <a:rPr lang="ru-RU" smtClean="0"/>
              <a:t>07.01.2016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3E48C78-0EFD-4224-8330-AFB0B56617FB}"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A5DF2D0-02F9-4548-BC48-4709F7DC3471}" type="datetimeFigureOut">
              <a:rPr lang="ru-RU" smtClean="0"/>
              <a:t>07.01.2016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3E48C78-0EFD-4224-8330-AFB0B56617FB}"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5DF2D0-02F9-4548-BC48-4709F7DC3471}" type="datetimeFigureOut">
              <a:rPr lang="ru-RU" smtClean="0"/>
              <a:t>07.01.2016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E48C78-0EFD-4224-8330-AFB0B56617F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72198" y="285728"/>
            <a:ext cx="2786082" cy="5500725"/>
          </a:xfrm>
        </p:spPr>
        <p:txBody>
          <a:bodyPr>
            <a:normAutofit/>
          </a:bodyPr>
          <a:lstStyle/>
          <a:p>
            <a:r>
              <a:rPr lang="ru-RU" sz="6600" dirty="0" smtClean="0">
                <a:latin typeface="Gabriola" pitchFamily="82" charset="0"/>
              </a:rPr>
              <a:t>Как выбрать игрушку.</a:t>
            </a:r>
            <a:br>
              <a:rPr lang="ru-RU" sz="6600" dirty="0" smtClean="0">
                <a:latin typeface="Gabriola" pitchFamily="82" charset="0"/>
              </a:rPr>
            </a:br>
            <a:r>
              <a:rPr lang="ru-RU" sz="6600" dirty="0" smtClean="0">
                <a:latin typeface="Gabriola" pitchFamily="82" charset="0"/>
              </a:rPr>
              <a:t/>
            </a:r>
            <a:br>
              <a:rPr lang="ru-RU" sz="6600" dirty="0" smtClean="0">
                <a:latin typeface="Gabriola" pitchFamily="82" charset="0"/>
              </a:rPr>
            </a:br>
            <a:r>
              <a:rPr lang="ru-RU" sz="1600" dirty="0" smtClean="0">
                <a:latin typeface="Gabriola" pitchFamily="82" charset="0"/>
              </a:rPr>
              <a:t>Подготовила:  воспитатель Шевцова Светлана </a:t>
            </a:r>
            <a:r>
              <a:rPr lang="ru-RU" sz="1600" dirty="0" err="1" smtClean="0">
                <a:latin typeface="Gabriola" pitchFamily="82" charset="0"/>
              </a:rPr>
              <a:t>Гннадьевна</a:t>
            </a:r>
            <a:r>
              <a:rPr lang="ru-RU" sz="1600" dirty="0" smtClean="0">
                <a:latin typeface="Gabriola" pitchFamily="82" charset="0"/>
              </a:rPr>
              <a:t>.</a:t>
            </a:r>
            <a:br>
              <a:rPr lang="ru-RU" sz="1600" dirty="0" smtClean="0">
                <a:latin typeface="Gabriola" pitchFamily="82" charset="0"/>
              </a:rPr>
            </a:br>
            <a:endParaRPr lang="ru-RU" sz="1600" dirty="0">
              <a:latin typeface="Gabriola" pitchFamily="82" charset="0"/>
            </a:endParaRPr>
          </a:p>
        </p:txBody>
      </p:sp>
      <p:pic>
        <p:nvPicPr>
          <p:cNvPr id="1026" name="Picture 2" descr="C:\Users\светлана\Desktop\загружено.jpg"/>
          <p:cNvPicPr>
            <a:picLocks noChangeAspect="1" noChangeArrowheads="1"/>
          </p:cNvPicPr>
          <p:nvPr/>
        </p:nvPicPr>
        <p:blipFill>
          <a:blip r:embed="rId2"/>
          <a:srcRect/>
          <a:stretch>
            <a:fillRect/>
          </a:stretch>
        </p:blipFill>
        <p:spPr bwMode="auto">
          <a:xfrm>
            <a:off x="500034" y="285728"/>
            <a:ext cx="4643470" cy="621510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светлана\Desktop\123.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1357290" y="357166"/>
            <a:ext cx="7329510" cy="5768997"/>
          </a:xfrm>
        </p:spPr>
        <p:txBody>
          <a:bodyPr>
            <a:normAutofit fontScale="85000" lnSpcReduction="10000"/>
          </a:bodyPr>
          <a:lstStyle/>
          <a:p>
            <a:pPr algn="r">
              <a:buFont typeface="Wingdings" pitchFamily="2" charset="2"/>
              <a:buChar char="Ø"/>
            </a:pPr>
            <a:r>
              <a:rPr lang="ru-RU" b="1" i="1" dirty="0"/>
              <a:t>Совет первый</a:t>
            </a:r>
            <a:r>
              <a:rPr lang="ru-RU" i="1" dirty="0"/>
              <a:t>. </a:t>
            </a:r>
            <a:endParaRPr lang="ru-RU" i="1" dirty="0" smtClean="0"/>
          </a:p>
          <a:p>
            <a:pPr algn="r">
              <a:buFont typeface="Wingdings" pitchFamily="2" charset="2"/>
              <a:buChar char="Ø"/>
            </a:pPr>
            <a:r>
              <a:rPr lang="ru-RU" i="1" dirty="0" smtClean="0"/>
              <a:t>Не </a:t>
            </a:r>
            <a:r>
              <a:rPr lang="ru-RU" i="1" dirty="0"/>
              <a:t>берите детей дошкольного возраста с собой в современные игрушечные супермаркеты и на игрушечные ярмарки. Выбор игрушки – серьезное, взрослое дело, которое требует времени и знаний. Необходимо учитывать особенности характера и здоровья, способности и предпочтения ребенка, а также уклад жизни вашей семьи: просторная ли квартира, здоровы ли все домочадцы, какое покрытие на полу и т. д. Капризы уставшего малыша не будут способствовать принятию правильного решения.</a:t>
            </a:r>
          </a:p>
          <a:p>
            <a:pPr>
              <a:buFont typeface="Wingdings" pitchFamily="2" charset="2"/>
              <a:buChar char="Ø"/>
            </a:pPr>
            <a:endParaRPr lang="ru-RU"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светлана\Desktop\123.jpg"/>
          <p:cNvPicPr>
            <a:picLocks noChangeAspect="1" noChangeArrowheads="1"/>
          </p:cNvPicPr>
          <p:nvPr/>
        </p:nvPicPr>
        <p:blipFill>
          <a:blip r:embed="rId2"/>
          <a:srcRect/>
          <a:stretch>
            <a:fillRect/>
          </a:stretch>
        </p:blipFill>
        <p:spPr bwMode="auto">
          <a:xfrm>
            <a:off x="0" y="0"/>
            <a:ext cx="9501157" cy="6857999"/>
          </a:xfrm>
          <a:prstGeom prst="rect">
            <a:avLst/>
          </a:prstGeom>
          <a:noFill/>
        </p:spPr>
      </p:pic>
      <p:sp>
        <p:nvSpPr>
          <p:cNvPr id="3" name="Содержимое 2"/>
          <p:cNvSpPr>
            <a:spLocks noGrp="1"/>
          </p:cNvSpPr>
          <p:nvPr>
            <p:ph idx="1"/>
          </p:nvPr>
        </p:nvSpPr>
        <p:spPr>
          <a:xfrm>
            <a:off x="457200" y="571480"/>
            <a:ext cx="8229600" cy="5554683"/>
          </a:xfrm>
        </p:spPr>
        <p:txBody>
          <a:bodyPr>
            <a:noAutofit/>
          </a:bodyPr>
          <a:lstStyle/>
          <a:p>
            <a:pPr algn="r">
              <a:buFont typeface="Wingdings" pitchFamily="2" charset="2"/>
              <a:buChar char="Ø"/>
            </a:pPr>
            <a:r>
              <a:rPr lang="ru-RU" sz="2000" b="1" i="1" dirty="0"/>
              <a:t>Совет второй</a:t>
            </a:r>
            <a:r>
              <a:rPr lang="ru-RU" sz="2000" i="1" dirty="0"/>
              <a:t>. </a:t>
            </a:r>
            <a:endParaRPr lang="ru-RU" sz="2000" i="1" dirty="0" smtClean="0"/>
          </a:p>
          <a:p>
            <a:pPr algn="r">
              <a:buFont typeface="Wingdings" pitchFamily="2" charset="2"/>
              <a:buChar char="Ø"/>
            </a:pPr>
            <a:r>
              <a:rPr lang="ru-RU" sz="2000" i="1" dirty="0" smtClean="0"/>
              <a:t>Обратитесь </a:t>
            </a:r>
            <a:r>
              <a:rPr lang="ru-RU" sz="2000" i="1" dirty="0"/>
              <a:t>в детский сад, который посещает ваш ребенок, за бесплатной консультацией. В дошкольных учреждениях работают профессиональные педагоги, психологи и методисты. При отсутствии у вас достаточных знаний о собственном ребенке и о психолого-педагогических критериях оценки игр и игрушек, весьма вероятно, эти специалисты помогут вам. Они протестируют ребенка по известным классическим тестам, чтобы подсказать вам, какие особенности психического развития необходимо учитывать. Детям, посещающим дошкольные учреждения, специалисты дадут рекомендации на основании собственных наблюдений. Узнайте, в какие игры и как играет ваш ребенок в своей группе. Купив аналогичную игру, вы решите сразу две дополнительные задачи: с большой вероятностью вы приобретете правильную, полезную для развития игрушку. Кроме того, ваш ребенок будет с самого начала знать, как играть в эту игру, да и вас научит. Как ни странно, одинаковые игрушки в детском саду и дома делают для ребенка посещение дошкольного учреждения более привлекательным, особенно в раннем возрасте.</a:t>
            </a:r>
          </a:p>
          <a:p>
            <a:endParaRPr lang="ru-RU" sz="2000"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светлана\Desktop\123.jpg"/>
          <p:cNvPicPr>
            <a:picLocks noChangeAspect="1" noChangeArrowheads="1"/>
          </p:cNvPicPr>
          <p:nvPr/>
        </p:nvPicPr>
        <p:blipFill>
          <a:blip r:embed="rId2"/>
          <a:srcRect/>
          <a:stretch>
            <a:fillRect/>
          </a:stretch>
        </p:blipFill>
        <p:spPr bwMode="auto">
          <a:xfrm>
            <a:off x="0" y="0"/>
            <a:ext cx="9096375" cy="6858000"/>
          </a:xfrm>
          <a:prstGeom prst="rect">
            <a:avLst/>
          </a:prstGeom>
          <a:noFill/>
        </p:spPr>
      </p:pic>
      <p:sp>
        <p:nvSpPr>
          <p:cNvPr id="3" name="Содержимое 2"/>
          <p:cNvSpPr>
            <a:spLocks noGrp="1"/>
          </p:cNvSpPr>
          <p:nvPr>
            <p:ph idx="1"/>
          </p:nvPr>
        </p:nvSpPr>
        <p:spPr>
          <a:xfrm>
            <a:off x="457200" y="357166"/>
            <a:ext cx="8401080" cy="6072230"/>
          </a:xfrm>
        </p:spPr>
        <p:txBody>
          <a:bodyPr>
            <a:normAutofit/>
          </a:bodyPr>
          <a:lstStyle/>
          <a:p>
            <a:pPr algn="r">
              <a:buFont typeface="Wingdings" pitchFamily="2" charset="2"/>
              <a:buChar char="Ø"/>
            </a:pPr>
            <a:r>
              <a:rPr lang="ru-RU" sz="2600" b="1" dirty="0"/>
              <a:t>Совет третий</a:t>
            </a:r>
            <a:r>
              <a:rPr lang="ru-RU" sz="2600" dirty="0"/>
              <a:t>. </a:t>
            </a:r>
            <a:endParaRPr lang="ru-RU" sz="2600" dirty="0" smtClean="0"/>
          </a:p>
          <a:p>
            <a:pPr algn="r">
              <a:buFont typeface="Wingdings" pitchFamily="2" charset="2"/>
              <a:buChar char="Ø"/>
            </a:pPr>
            <a:r>
              <a:rPr lang="ru-RU" sz="2600" dirty="0" smtClean="0"/>
              <a:t>В </a:t>
            </a:r>
            <a:r>
              <a:rPr lang="ru-RU" sz="2600" dirty="0"/>
              <a:t>Москве и в большинстве крупных городов есть магазины развивающих игр. Главным отличием таких магазинов является работа с покупателями консультанта, который, как правило, имеет квалификацию педагога или детского психолога. Следует обратить внимание на ассортимент — отсутствие героев западных </a:t>
            </a:r>
            <a:r>
              <a:rPr lang="ru-RU" sz="2600" dirty="0" err="1"/>
              <a:t>блок-бастеров</a:t>
            </a:r>
            <a:r>
              <a:rPr lang="ru-RU" sz="2600" dirty="0"/>
              <a:t> для детей, аляповатых электронных игрушек, орущих с китайским акцентом зверей или кукол, наконец, очень ограниченный арсенал или даже полное отсутствие оружия —признаки правильного магазина детских игрушек.</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светлана\Desktop\123.jpg"/>
          <p:cNvPicPr>
            <a:picLocks noChangeAspect="1" noChangeArrowheads="1"/>
          </p:cNvPicPr>
          <p:nvPr/>
        </p:nvPicPr>
        <p:blipFill>
          <a:blip r:embed="rId2"/>
          <a:srcRect/>
          <a:stretch>
            <a:fillRect/>
          </a:stretch>
        </p:blipFill>
        <p:spPr bwMode="auto">
          <a:xfrm>
            <a:off x="0" y="-728664"/>
            <a:ext cx="9144000" cy="7586663"/>
          </a:xfrm>
          <a:prstGeom prst="rect">
            <a:avLst/>
          </a:prstGeom>
          <a:noFill/>
        </p:spPr>
      </p:pic>
      <p:sp>
        <p:nvSpPr>
          <p:cNvPr id="3" name="Содержимое 2"/>
          <p:cNvSpPr>
            <a:spLocks noGrp="1"/>
          </p:cNvSpPr>
          <p:nvPr>
            <p:ph idx="1"/>
          </p:nvPr>
        </p:nvSpPr>
        <p:spPr>
          <a:xfrm>
            <a:off x="642910" y="-285776"/>
            <a:ext cx="8043890" cy="6715172"/>
          </a:xfrm>
        </p:spPr>
        <p:txBody>
          <a:bodyPr>
            <a:normAutofit lnSpcReduction="10000"/>
          </a:bodyPr>
          <a:lstStyle/>
          <a:p>
            <a:pPr algn="r">
              <a:buFont typeface="Wingdings" pitchFamily="2" charset="2"/>
              <a:buChar char="Ø"/>
            </a:pPr>
            <a:r>
              <a:rPr lang="ru-RU" sz="2000" b="1" i="1" dirty="0"/>
              <a:t>А что же должно быть на полках</a:t>
            </a:r>
            <a:r>
              <a:rPr lang="ru-RU" sz="2000" i="1" dirty="0"/>
              <a:t>? Конструкторы и строительные материалы, настольно-печатные игры, наборы для творчества, головоломки, спортивные игры и наборы, оборудование для ролевых игр (кухни, парикмахерские, мастерские, наборы доктора), дидактические пособия для знакомства с окружающим миром, кубики, лото, домино, мозаики, продукция для игр с песком и водой, персонажи для театрализованной деятельности и ширмы к ним, игровые домики, горки, машинки и дополняющие их гаражи, знаки, </a:t>
            </a:r>
          </a:p>
          <a:p>
            <a:pPr algn="r">
              <a:buFont typeface="Wingdings" pitchFamily="2" charset="2"/>
              <a:buChar char="Ø"/>
            </a:pPr>
            <a:r>
              <a:rPr lang="ru-RU" sz="2000" i="1" dirty="0"/>
              <a:t>эстакады, куклы и кукольное хозяйство (не обязательно формата </a:t>
            </a:r>
            <a:r>
              <a:rPr lang="ru-RU" sz="2000" i="1" dirty="0" err="1"/>
              <a:t>Барби</a:t>
            </a:r>
            <a:r>
              <a:rPr lang="ru-RU" sz="2000" i="1" dirty="0"/>
              <a:t>). Желательно, чтобы в ассортименте были представлены изделия народных промыслов. Это далеко не полный перечень, к тому же в нем не учтены половозрастные особенности, сезонность игровой активности и уличное игровое и спортивное оборудование. И мы говорим о дошкольном возрасте, поэтому электронная игрушка и компьютеры с программным обеспечением к ним не упомянуты. Еще одна отличительная особенность магазина развивающих игр – наличие методических описаний к играм. Не просто инструкций – они тоже нужны, чтобы правильно собрать игрушку или разобраться с правилами игры, – а именно описания, что и как развивает у детей данная игра.</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светлана\Desktop\123.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357166"/>
            <a:ext cx="8229600" cy="5768997"/>
          </a:xfrm>
        </p:spPr>
        <p:txBody>
          <a:bodyPr>
            <a:normAutofit fontScale="62500" lnSpcReduction="20000"/>
          </a:bodyPr>
          <a:lstStyle/>
          <a:p>
            <a:pPr algn="r">
              <a:buFont typeface="Wingdings" pitchFamily="2" charset="2"/>
              <a:buChar char="Ø"/>
            </a:pPr>
            <a:r>
              <a:rPr lang="ru-RU" b="1" i="1" dirty="0"/>
              <a:t>Совет четвертый</a:t>
            </a:r>
            <a:r>
              <a:rPr lang="ru-RU" i="1" dirty="0"/>
              <a:t>. </a:t>
            </a:r>
            <a:endParaRPr lang="ru-RU" i="1" dirty="0" smtClean="0"/>
          </a:p>
          <a:p>
            <a:pPr algn="r">
              <a:buFont typeface="Wingdings" pitchFamily="2" charset="2"/>
              <a:buChar char="Ø"/>
            </a:pPr>
            <a:r>
              <a:rPr lang="ru-RU" i="1" dirty="0" smtClean="0"/>
              <a:t>Запомните </a:t>
            </a:r>
            <a:r>
              <a:rPr lang="ru-RU" i="1" dirty="0"/>
              <a:t>несколько принципов отбора игрушек для вашего ребенка. Назовем их критериями </a:t>
            </a:r>
            <a:r>
              <a:rPr lang="ru-RU" i="1" dirty="0" err="1"/>
              <a:t>иразделим</a:t>
            </a:r>
            <a:r>
              <a:rPr lang="ru-RU" i="1" dirty="0"/>
              <a:t> на две категории: обязательные и дополнительные.</a:t>
            </a:r>
          </a:p>
          <a:p>
            <a:pPr algn="r">
              <a:buFont typeface="Wingdings" pitchFamily="2" charset="2"/>
              <a:buChar char="Ø"/>
            </a:pPr>
            <a:r>
              <a:rPr lang="ru-RU" b="1" i="1" dirty="0"/>
              <a:t>Пять обязательных критериев:</a:t>
            </a:r>
            <a:endParaRPr lang="ru-RU" i="1" dirty="0"/>
          </a:p>
          <a:p>
            <a:pPr algn="r">
              <a:buNone/>
            </a:pPr>
            <a:r>
              <a:rPr lang="ru-RU" b="1" i="1" dirty="0"/>
              <a:t>1. Безопасность игрушки.</a:t>
            </a:r>
            <a:endParaRPr lang="ru-RU" i="1" dirty="0"/>
          </a:p>
          <a:p>
            <a:pPr algn="r">
              <a:buNone/>
            </a:pPr>
            <a:r>
              <a:rPr lang="ru-RU" i="1" dirty="0"/>
              <a:t>1.1. О безопасности игрушки свидетельствуют наличие сертификата. В любом случае игрушка не должна иметь явных механических или химических признаков опасности для здоровья ребенка.</a:t>
            </a:r>
          </a:p>
          <a:p>
            <a:pPr algn="r">
              <a:buNone/>
            </a:pPr>
            <a:r>
              <a:rPr lang="ru-RU" i="1" dirty="0"/>
              <a:t>1.2. В игрушке не должно быть явных признаков, провоцирующих ребенка на агрессию и жестокость или вызывающих страх и тревогу.</a:t>
            </a:r>
          </a:p>
          <a:p>
            <a:pPr algn="r">
              <a:buNone/>
            </a:pPr>
            <a:r>
              <a:rPr lang="ru-RU" i="1" dirty="0"/>
              <a:t>1.3. В игрушке или в ее описании не должно быть грубого натурализма, в том числе сексуального контекста, выходящего за рамки возрастной компетенции ребенка.</a:t>
            </a:r>
          </a:p>
          <a:p>
            <a:pPr algn="r">
              <a:buNone/>
            </a:pPr>
            <a:r>
              <a:rPr lang="ru-RU" i="1" dirty="0"/>
              <a:t>1.4. Игрушка не должна унижать человеческое достоинство или оскорблять религиозные чувства, вызывать негативное отношение к расовым особенностям и физическим недостаткам людей.</a:t>
            </a:r>
          </a:p>
          <a:p>
            <a:pPr algn="r">
              <a:buNone/>
            </a:pPr>
            <a:r>
              <a:rPr lang="ru-RU" i="1" dirty="0"/>
              <a:t>1.5. Игрушка не должна вызывать психологической зависимости в ущерб полноценному развитию ребенка.</a:t>
            </a:r>
          </a:p>
          <a:p>
            <a:pPr algn="r">
              <a:buNone/>
            </a:pPr>
            <a:endParaRPr lang="ru-RU"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светлана\Desktop\123.jpg"/>
          <p:cNvPicPr>
            <a:picLocks noChangeAspect="1" noChangeArrowheads="1"/>
          </p:cNvPicPr>
          <p:nvPr/>
        </p:nvPicPr>
        <p:blipFill>
          <a:blip r:embed="rId2"/>
          <a:srcRect/>
          <a:stretch>
            <a:fillRect/>
          </a:stretch>
        </p:blipFill>
        <p:spPr bwMode="auto">
          <a:xfrm>
            <a:off x="-38100" y="-42864"/>
            <a:ext cx="9182100" cy="6900863"/>
          </a:xfrm>
          <a:prstGeom prst="rect">
            <a:avLst/>
          </a:prstGeom>
          <a:noFill/>
        </p:spPr>
      </p:pic>
      <p:sp>
        <p:nvSpPr>
          <p:cNvPr id="3" name="Содержимое 2"/>
          <p:cNvSpPr>
            <a:spLocks noGrp="1"/>
          </p:cNvSpPr>
          <p:nvPr>
            <p:ph idx="1"/>
          </p:nvPr>
        </p:nvSpPr>
        <p:spPr>
          <a:xfrm>
            <a:off x="457200" y="142852"/>
            <a:ext cx="8472518" cy="6357982"/>
          </a:xfrm>
        </p:spPr>
        <p:txBody>
          <a:bodyPr>
            <a:normAutofit/>
          </a:bodyPr>
          <a:lstStyle/>
          <a:p>
            <a:pPr algn="r">
              <a:buNone/>
            </a:pPr>
            <a:r>
              <a:rPr lang="ru-RU" sz="2000" dirty="0"/>
              <a:t>2. Соответствие игрушки указанному в описании возрасту ребенка.</a:t>
            </a:r>
            <a:endParaRPr lang="ru-RU" sz="2000" i="1" dirty="0"/>
          </a:p>
          <a:p>
            <a:pPr algn="r">
              <a:buNone/>
            </a:pPr>
            <a:r>
              <a:rPr lang="ru-RU" sz="2000" dirty="0"/>
              <a:t>3. Привлекательность игрушки для ребенка.</a:t>
            </a:r>
            <a:endParaRPr lang="ru-RU" sz="2000" i="1" dirty="0"/>
          </a:p>
          <a:p>
            <a:pPr algn="r">
              <a:buNone/>
            </a:pPr>
            <a:r>
              <a:rPr lang="ru-RU" sz="2000" dirty="0"/>
              <a:t>4. Возможность использования игрушки для развития способностей ребенка (познавательное развитие, физическое совершенствование, художественно-эстетическое развитие и духовно-нравственное воспитание).</a:t>
            </a:r>
            <a:endParaRPr lang="ru-RU" sz="2000" i="1" dirty="0"/>
          </a:p>
          <a:p>
            <a:pPr algn="r">
              <a:buNone/>
            </a:pPr>
            <a:r>
              <a:rPr lang="ru-RU" sz="2000" dirty="0"/>
              <a:t>5. Эстетичность внешнего вида игрушки и отсутствие ошибок в</a:t>
            </a:r>
            <a:endParaRPr lang="ru-RU" sz="2000" i="1" dirty="0"/>
          </a:p>
          <a:p>
            <a:pPr algn="r">
              <a:buNone/>
            </a:pPr>
            <a:r>
              <a:rPr lang="ru-RU" sz="2000" dirty="0"/>
              <a:t>ее конструкции, логике игры и в их описании</a:t>
            </a:r>
            <a:r>
              <a:rPr lang="ru-RU" sz="2000" dirty="0" smtClean="0"/>
              <a:t>.</a:t>
            </a:r>
          </a:p>
          <a:p>
            <a:pPr algn="r">
              <a:buNone/>
            </a:pPr>
            <a:endParaRPr lang="ru-RU" sz="2000" i="1" dirty="0"/>
          </a:p>
          <a:p>
            <a:pPr algn="r">
              <a:buNone/>
            </a:pPr>
            <a:endParaRPr lang="ru-RU" sz="2000" i="1" dirty="0"/>
          </a:p>
          <a:p>
            <a:pPr algn="r">
              <a:buNone/>
            </a:pPr>
            <a:endParaRPr lang="ru-RU" sz="2000" dirty="0"/>
          </a:p>
        </p:txBody>
      </p:sp>
      <p:pic>
        <p:nvPicPr>
          <p:cNvPr id="7171" name="Picture 3" descr="C:\Users\светлана\Desktop\animashka-160.gif"/>
          <p:cNvPicPr>
            <a:picLocks noChangeAspect="1" noChangeArrowheads="1"/>
          </p:cNvPicPr>
          <p:nvPr/>
        </p:nvPicPr>
        <p:blipFill>
          <a:blip r:embed="rId3"/>
          <a:srcRect/>
          <a:stretch>
            <a:fillRect/>
          </a:stretch>
        </p:blipFill>
        <p:spPr bwMode="auto">
          <a:xfrm>
            <a:off x="0" y="2285992"/>
            <a:ext cx="2857488" cy="4572008"/>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741</Words>
  <Application>Microsoft Office PowerPoint</Application>
  <PresentationFormat>Экран (4:3)</PresentationFormat>
  <Paragraphs>24</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Как выбрать игрушку.  Подготовила:  воспитатель Шевцова Светлана Гннадьевна. </vt:lpstr>
      <vt:lpstr>Слайд 2</vt:lpstr>
      <vt:lpstr>Слайд 3</vt:lpstr>
      <vt:lpstr>Слайд 4</vt:lpstr>
      <vt:lpstr>Слайд 5</vt:lpstr>
      <vt:lpstr>Слайд 6</vt:lpstr>
      <vt:lpstr>Слайд 7</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Как выбрать игрушку.</dc:title>
  <dc:creator>светлана</dc:creator>
  <cp:lastModifiedBy>светлана</cp:lastModifiedBy>
  <cp:revision>3</cp:revision>
  <dcterms:created xsi:type="dcterms:W3CDTF">2016-01-07T05:08:19Z</dcterms:created>
  <dcterms:modified xsi:type="dcterms:W3CDTF">2016-01-07T05:28:34Z</dcterms:modified>
</cp:coreProperties>
</file>