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8" r:id="rId3"/>
    <p:sldId id="262" r:id="rId4"/>
    <p:sldId id="288" r:id="rId5"/>
    <p:sldId id="283" r:id="rId6"/>
    <p:sldId id="282" r:id="rId7"/>
    <p:sldId id="297" r:id="rId8"/>
    <p:sldId id="281" r:id="rId9"/>
    <p:sldId id="259" r:id="rId10"/>
    <p:sldId id="295" r:id="rId11"/>
    <p:sldId id="267" r:id="rId12"/>
    <p:sldId id="272" r:id="rId13"/>
    <p:sldId id="276" r:id="rId14"/>
    <p:sldId id="273" r:id="rId15"/>
    <p:sldId id="274" r:id="rId16"/>
    <p:sldId id="277" r:id="rId17"/>
  </p:sldIdLst>
  <p:sldSz cx="9144000" cy="6858000" type="screen4x3"/>
  <p:notesSz cx="6858000" cy="9144000"/>
  <p:defaultTextStyle>
    <a:defPPr>
      <a:defRPr lang="ru-RU"/>
    </a:defPPr>
    <a:lvl1pPr algn="l" rtl="0" fontAlgn="base">
      <a:lnSpc>
        <a:spcPct val="80000"/>
      </a:lnSpc>
      <a:spcBef>
        <a:spcPct val="20000"/>
      </a:spcBef>
      <a:spcAft>
        <a:spcPct val="0"/>
      </a:spcAft>
      <a:buFont typeface="Arial" charset="0"/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Font typeface="Arial" charset="0"/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Font typeface="Arial" charset="0"/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Font typeface="Arial" charset="0"/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Font typeface="Arial" charset="0"/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00FF"/>
    <a:srgbClr val="FF3300"/>
    <a:srgbClr val="0099FF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9" autoAdjust="0"/>
    <p:restoredTop sz="89147" autoAdjust="0"/>
  </p:normalViewPr>
  <p:slideViewPr>
    <p:cSldViewPr>
      <p:cViewPr varScale="1">
        <p:scale>
          <a:sx n="76" d="100"/>
          <a:sy n="76" d="100"/>
        </p:scale>
        <p:origin x="-12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6C30B-1266-4A66-AA0F-E765922D591B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BEE3A-BBF4-4A80-91BC-55FAD3C23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95106-056F-4BD2-9097-DF5AA3860335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4AEAA-3A5A-4385-8B19-ECF6DCE17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27638-9D43-4D18-BFFE-D87A013C3373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A88B7-B551-4734-AE1A-3E6C47FC85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08C56-D5F1-4ACC-9C25-F9234F029E17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5C3BF-1FE5-4482-81E5-73022C5C3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19003-2602-4A65-B74E-5F3EBDC1681A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DDDB2-51A9-4824-B250-A6DDF608F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25885-CBAD-4253-A4E2-93D857D4D7BD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7D69D-645D-45FE-98BB-2660ED45F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83C1A-B006-4627-91ED-218EACAC1229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053E4-C700-4BF9-BD2D-BD9D5E9B40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CBA22-E9C0-4C82-9B75-A1D1AF274E81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91F3E-0B18-4620-B2D6-0AFA1B940A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1CC8A-5122-43BA-94B6-6E70C4A9BB62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C607E-C61C-476A-9E3B-3AAF94DAA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DABD8-0D7E-4208-B9E5-FA3E6269D907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33351-AD58-4B4C-9CCE-F94C56FF1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75744-7CC8-4535-82CC-85F69AB32F5C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C3780-982C-4DE5-8149-46EF7267C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90B617-F668-4846-B7B7-5FB8CE375A6C}" type="datetimeFigureOut">
              <a:rPr lang="ru-RU"/>
              <a:pPr>
                <a:defRPr/>
              </a:pPr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029FE7-669C-4166-83A0-93CD725D29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4427538" y="2997200"/>
            <a:ext cx="4176712" cy="279717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smtClean="0">
                <a:latin typeface="Arial" charset="0"/>
              </a:rPr>
              <a:t>Воспитателя</a:t>
            </a:r>
          </a:p>
          <a:p>
            <a:pPr algn="ctr">
              <a:buFont typeface="Arial" charset="0"/>
              <a:buNone/>
            </a:pPr>
            <a:endParaRPr lang="ru-RU" sz="3600" b="1" smtClean="0">
              <a:solidFill>
                <a:schemeClr val="hlink"/>
              </a:solidFill>
            </a:endParaRPr>
          </a:p>
        </p:txBody>
      </p:sp>
      <p:sp>
        <p:nvSpPr>
          <p:cNvPr id="44038" name="WordArt 6"/>
          <p:cNvSpPr>
            <a:spLocks noChangeArrowheads="1" noChangeShapeType="1" noTextEdit="1"/>
          </p:cNvSpPr>
          <p:nvPr/>
        </p:nvSpPr>
        <p:spPr bwMode="auto">
          <a:xfrm>
            <a:off x="4932363" y="2060575"/>
            <a:ext cx="3024187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10001">
                      <a:srgbClr val="FF0000"/>
                    </a:gs>
                    <a:gs pos="35001">
                      <a:srgbClr val="BA0066"/>
                    </a:gs>
                    <a:gs pos="70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Портфолио</a:t>
            </a:r>
          </a:p>
        </p:txBody>
      </p:sp>
      <p:sp>
        <p:nvSpPr>
          <p:cNvPr id="44040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>
                <a:solidFill>
                  <a:schemeClr val="hlink"/>
                </a:solidFill>
              </a:rPr>
              <a:t>Муниципальное казённое дошкольное образовательное учреждение « Детский сад № 20 общеразвивающего вида»         с. Чугуевка Чугуевского района Приморского края</a:t>
            </a:r>
          </a:p>
        </p:txBody>
      </p:sp>
      <p:pic>
        <p:nvPicPr>
          <p:cNvPr id="44041" name="Picture 9" descr="л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484313"/>
            <a:ext cx="3024187" cy="4103687"/>
          </a:xfrm>
          <a:prstGeom prst="rect">
            <a:avLst/>
          </a:prstGeom>
          <a:noFill/>
        </p:spPr>
      </p:pic>
      <p:sp>
        <p:nvSpPr>
          <p:cNvPr id="44042" name="WordArt 10"/>
          <p:cNvSpPr>
            <a:spLocks noChangeArrowheads="1" noChangeShapeType="1" noTextEdit="1"/>
          </p:cNvSpPr>
          <p:nvPr/>
        </p:nvSpPr>
        <p:spPr bwMode="auto">
          <a:xfrm>
            <a:off x="5580063" y="3429000"/>
            <a:ext cx="20288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Сесловой</a:t>
            </a:r>
          </a:p>
        </p:txBody>
      </p:sp>
      <p:sp>
        <p:nvSpPr>
          <p:cNvPr id="44043" name="WordArt 11"/>
          <p:cNvSpPr>
            <a:spLocks noChangeArrowheads="1" noChangeShapeType="1" noTextEdit="1"/>
          </p:cNvSpPr>
          <p:nvPr/>
        </p:nvSpPr>
        <p:spPr bwMode="auto">
          <a:xfrm>
            <a:off x="5867400" y="4221163"/>
            <a:ext cx="15716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Любовь</a:t>
            </a:r>
          </a:p>
        </p:txBody>
      </p:sp>
      <p:sp>
        <p:nvSpPr>
          <p:cNvPr id="44044" name="WordArt 12"/>
          <p:cNvSpPr>
            <a:spLocks noChangeArrowheads="1" noChangeShapeType="1" noTextEdit="1"/>
          </p:cNvSpPr>
          <p:nvPr/>
        </p:nvSpPr>
        <p:spPr bwMode="auto">
          <a:xfrm>
            <a:off x="5508625" y="5013325"/>
            <a:ext cx="25622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Николаевны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3251" name="Содержимо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2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6" name="WordArt 8"/>
          <p:cNvSpPr>
            <a:spLocks noChangeArrowheads="1" noChangeShapeType="1" noTextEdit="1"/>
          </p:cNvSpPr>
          <p:nvPr/>
        </p:nvSpPr>
        <p:spPr bwMode="auto">
          <a:xfrm>
            <a:off x="2339975" y="404813"/>
            <a:ext cx="3352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 Мы обучаемся"</a:t>
            </a:r>
          </a:p>
        </p:txBody>
      </p:sp>
      <p:pic>
        <p:nvPicPr>
          <p:cNvPr id="53257" name="Picture 9" descr="DSC095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052513"/>
            <a:ext cx="4032250" cy="2736850"/>
          </a:xfrm>
          <a:prstGeom prst="rect">
            <a:avLst/>
          </a:prstGeom>
          <a:noFill/>
        </p:spPr>
      </p:pic>
      <p:pic>
        <p:nvPicPr>
          <p:cNvPr id="53258" name="Picture 10" descr="DSC095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125538"/>
            <a:ext cx="3779837" cy="2781300"/>
          </a:xfrm>
          <a:prstGeom prst="rect">
            <a:avLst/>
          </a:prstGeom>
          <a:noFill/>
        </p:spPr>
      </p:pic>
      <p:pic>
        <p:nvPicPr>
          <p:cNvPr id="53259" name="Picture 11" descr="DSC089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4076700"/>
            <a:ext cx="4248150" cy="27813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WordArt 8"/>
          <p:cNvSpPr>
            <a:spLocks noChangeArrowheads="1" noChangeShapeType="1" noTextEdit="1"/>
          </p:cNvSpPr>
          <p:nvPr/>
        </p:nvSpPr>
        <p:spPr bwMode="auto">
          <a:xfrm>
            <a:off x="755650" y="260350"/>
            <a:ext cx="7218363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"Наши достижения"</a:t>
            </a:r>
          </a:p>
        </p:txBody>
      </p:sp>
      <p:pic>
        <p:nvPicPr>
          <p:cNvPr id="18444" name="Picture 12" descr="DSCN01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3095625" cy="2520950"/>
          </a:xfrm>
          <a:prstGeom prst="rect">
            <a:avLst/>
          </a:prstGeom>
          <a:noFill/>
        </p:spPr>
      </p:pic>
      <p:pic>
        <p:nvPicPr>
          <p:cNvPr id="18445" name="Picture 13" descr="DSCN01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4076700"/>
            <a:ext cx="3525838" cy="2781300"/>
          </a:xfrm>
          <a:prstGeom prst="rect">
            <a:avLst/>
          </a:prstGeom>
          <a:noFill/>
        </p:spPr>
      </p:pic>
      <p:pic>
        <p:nvPicPr>
          <p:cNvPr id="18446" name="Picture 14" descr="DSCN01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341438"/>
            <a:ext cx="2663825" cy="2016125"/>
          </a:xfrm>
          <a:prstGeom prst="rect">
            <a:avLst/>
          </a:prstGeom>
          <a:noFill/>
        </p:spPr>
      </p:pic>
      <p:pic>
        <p:nvPicPr>
          <p:cNvPr id="18448" name="Picture 16" descr="вс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2968625"/>
            <a:ext cx="3024187" cy="38893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6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1" descr="ф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260350"/>
            <a:ext cx="3095625" cy="4005263"/>
          </a:xfrm>
          <a:prstGeom prst="rect">
            <a:avLst/>
          </a:prstGeom>
          <a:noFill/>
        </p:spPr>
      </p:pic>
      <p:pic>
        <p:nvPicPr>
          <p:cNvPr id="23564" name="Picture 12" descr="P10100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549275"/>
            <a:ext cx="4176713" cy="2951163"/>
          </a:xfrm>
          <a:prstGeom prst="rect">
            <a:avLst/>
          </a:prstGeom>
          <a:noFill/>
        </p:spPr>
      </p:pic>
      <p:pic>
        <p:nvPicPr>
          <p:cNvPr id="23566" name="Picture 14" descr="P10100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4292600"/>
            <a:ext cx="3559175" cy="2236788"/>
          </a:xfrm>
          <a:prstGeom prst="rect">
            <a:avLst/>
          </a:prstGeom>
          <a:noFill/>
        </p:spPr>
      </p:pic>
      <p:pic>
        <p:nvPicPr>
          <p:cNvPr id="23567" name="Picture 15" descr="PC0403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716338"/>
            <a:ext cx="4392612" cy="31416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2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47925" cy="3744913"/>
          </a:xfrm>
          <a:prstGeom prst="rect">
            <a:avLst/>
          </a:prstGeom>
          <a:noFill/>
        </p:spPr>
      </p:pic>
      <p:pic>
        <p:nvPicPr>
          <p:cNvPr id="27657" name="Picture 9" descr="20141205_1243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333375"/>
            <a:ext cx="3600450" cy="2565400"/>
          </a:xfrm>
          <a:prstGeom prst="rect">
            <a:avLst/>
          </a:prstGeom>
          <a:noFill/>
        </p:spPr>
      </p:pic>
      <p:pic>
        <p:nvPicPr>
          <p:cNvPr id="27658" name="Picture 10" descr="20141205_1245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860800"/>
            <a:ext cx="3529012" cy="2736850"/>
          </a:xfrm>
          <a:prstGeom prst="rect">
            <a:avLst/>
          </a:prstGeom>
          <a:noFill/>
        </p:spPr>
      </p:pic>
      <p:pic>
        <p:nvPicPr>
          <p:cNvPr id="27659" name="Picture 11" descr="20141205_1243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2924175"/>
            <a:ext cx="4645025" cy="36004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80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332163" y="404813"/>
            <a:ext cx="185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4587" name="Picture 11" descr="в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33375"/>
            <a:ext cx="2447925" cy="3024188"/>
          </a:xfrm>
          <a:prstGeom prst="rect">
            <a:avLst/>
          </a:prstGeom>
          <a:noFill/>
        </p:spPr>
      </p:pic>
      <p:pic>
        <p:nvPicPr>
          <p:cNvPr id="24588" name="Picture 12" descr="с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404813"/>
            <a:ext cx="4103687" cy="5975350"/>
          </a:xfrm>
          <a:prstGeom prst="rect">
            <a:avLst/>
          </a:prstGeom>
          <a:noFill/>
        </p:spPr>
      </p:pic>
      <p:pic>
        <p:nvPicPr>
          <p:cNvPr id="2459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3573463"/>
            <a:ext cx="3614737" cy="2566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4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WordArt 9"/>
          <p:cNvSpPr>
            <a:spLocks noChangeArrowheads="1" noChangeShapeType="1" noTextEdit="1"/>
          </p:cNvSpPr>
          <p:nvPr/>
        </p:nvSpPr>
        <p:spPr bwMode="auto">
          <a:xfrm>
            <a:off x="1619250" y="333375"/>
            <a:ext cx="52863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праздники и развлечения</a:t>
            </a:r>
          </a:p>
        </p:txBody>
      </p:sp>
      <p:pic>
        <p:nvPicPr>
          <p:cNvPr id="25610" name="Picture 10" descr="DSCN04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25538"/>
            <a:ext cx="3671888" cy="2403475"/>
          </a:xfrm>
          <a:prstGeom prst="rect">
            <a:avLst/>
          </a:prstGeom>
          <a:noFill/>
        </p:spPr>
      </p:pic>
      <p:pic>
        <p:nvPicPr>
          <p:cNvPr id="25611" name="Picture 11" descr="DSC078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908050"/>
            <a:ext cx="4141787" cy="3097213"/>
          </a:xfrm>
          <a:prstGeom prst="rect">
            <a:avLst/>
          </a:prstGeom>
          <a:noFill/>
        </p:spPr>
      </p:pic>
      <p:pic>
        <p:nvPicPr>
          <p:cNvPr id="25612" name="Picture 12" descr="DSC016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3860800"/>
            <a:ext cx="2592388" cy="2538413"/>
          </a:xfrm>
          <a:prstGeom prst="rect">
            <a:avLst/>
          </a:prstGeom>
          <a:noFill/>
        </p:spPr>
      </p:pic>
      <p:pic>
        <p:nvPicPr>
          <p:cNvPr id="25613" name="Picture 13" descr="PICT00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4149725"/>
            <a:ext cx="3384550" cy="24003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6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DSC_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92150"/>
            <a:ext cx="3529013" cy="2565400"/>
          </a:xfrm>
          <a:prstGeom prst="rect">
            <a:avLst/>
          </a:prstGeom>
          <a:noFill/>
        </p:spPr>
      </p:pic>
      <p:pic>
        <p:nvPicPr>
          <p:cNvPr id="28681" name="Picture 9" descr="P10100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716338"/>
            <a:ext cx="2879725" cy="2454275"/>
          </a:xfrm>
          <a:prstGeom prst="rect">
            <a:avLst/>
          </a:prstGeom>
          <a:noFill/>
        </p:spPr>
      </p:pic>
      <p:pic>
        <p:nvPicPr>
          <p:cNvPr id="28682" name="Picture 10" descr="DSC086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5963" y="3716338"/>
            <a:ext cx="2808287" cy="2305050"/>
          </a:xfrm>
          <a:prstGeom prst="rect">
            <a:avLst/>
          </a:prstGeom>
          <a:noFill/>
        </p:spPr>
      </p:pic>
      <p:pic>
        <p:nvPicPr>
          <p:cNvPr id="28684" name="Picture 12" descr="DSC0877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375" y="3213100"/>
            <a:ext cx="1873250" cy="3357563"/>
          </a:xfrm>
          <a:prstGeom prst="rect">
            <a:avLst/>
          </a:prstGeom>
          <a:noFill/>
        </p:spPr>
      </p:pic>
      <p:pic>
        <p:nvPicPr>
          <p:cNvPr id="28685" name="Picture 13" descr="DSC0876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765175"/>
            <a:ext cx="3313112" cy="2376488"/>
          </a:xfrm>
          <a:prstGeom prst="rect">
            <a:avLst/>
          </a:prstGeom>
          <a:noFill/>
        </p:spPr>
      </p:pic>
      <p:sp>
        <p:nvSpPr>
          <p:cNvPr id="28686" name="WordArt 14"/>
          <p:cNvSpPr>
            <a:spLocks noChangeArrowheads="1" noChangeShapeType="1" noTextEdit="1"/>
          </p:cNvSpPr>
          <p:nvPr/>
        </p:nvSpPr>
        <p:spPr bwMode="auto">
          <a:xfrm>
            <a:off x="3348038" y="0"/>
            <a:ext cx="21526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Фотоотчёт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9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Содержимое 2"/>
          <p:cNvSpPr>
            <a:spLocks noGrp="1"/>
          </p:cNvSpPr>
          <p:nvPr>
            <p:ph idx="1"/>
          </p:nvPr>
        </p:nvSpPr>
        <p:spPr>
          <a:xfrm>
            <a:off x="323850" y="1341438"/>
            <a:ext cx="8229600" cy="4924425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b="1" smtClean="0"/>
              <a:t>Ф.И.О.</a:t>
            </a:r>
            <a:r>
              <a:rPr lang="ru-RU" smtClean="0"/>
              <a:t> –Сеслова Любовь Николаевна </a:t>
            </a:r>
          </a:p>
          <a:p>
            <a:pPr eaLnBrk="1" hangingPunct="1"/>
            <a:r>
              <a:rPr lang="ru-RU" b="1" smtClean="0"/>
              <a:t>Дата рождения </a:t>
            </a:r>
            <a:r>
              <a:rPr lang="ru-RU" smtClean="0"/>
              <a:t>– 19.04.1964 года</a:t>
            </a:r>
          </a:p>
          <a:p>
            <a:pPr eaLnBrk="1" hangingPunct="1"/>
            <a:r>
              <a:rPr lang="ru-RU" b="1" smtClean="0"/>
              <a:t>Место работы </a:t>
            </a:r>
            <a:r>
              <a:rPr lang="ru-RU" smtClean="0"/>
              <a:t>– МКДОУ ДС №20 ОВ </a:t>
            </a:r>
          </a:p>
          <a:p>
            <a:pPr eaLnBrk="1" hangingPunct="1"/>
            <a:r>
              <a:rPr lang="ru-RU" b="1" smtClean="0"/>
              <a:t>Специальность </a:t>
            </a:r>
            <a:r>
              <a:rPr lang="ru-RU" smtClean="0"/>
              <a:t>– воспитатель</a:t>
            </a:r>
          </a:p>
          <a:p>
            <a:pPr eaLnBrk="1" hangingPunct="1"/>
            <a:r>
              <a:rPr lang="ru-RU" b="1" smtClean="0"/>
              <a:t>Стаж педагогической работы</a:t>
            </a:r>
            <a:r>
              <a:rPr lang="ru-RU" smtClean="0"/>
              <a:t>-21 год</a:t>
            </a:r>
          </a:p>
          <a:p>
            <a:pPr eaLnBrk="1" hangingPunct="1"/>
            <a:r>
              <a:rPr lang="ru-RU" b="1" smtClean="0"/>
              <a:t>Образование-  </a:t>
            </a:r>
            <a:r>
              <a:rPr lang="ru-RU" smtClean="0"/>
              <a:t>студентка 4-го курса заочного отделения Краевого Государственного образовательного учреждения « Спасский педагогический колледж»</a:t>
            </a:r>
            <a:endParaRPr lang="ru-RU" b="1" smtClean="0"/>
          </a:p>
        </p:txBody>
      </p:sp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755650" y="333375"/>
            <a:ext cx="360045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Моя визитка . . .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3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600" cy="48529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2400" b="1" i="1" smtClean="0">
                <a:solidFill>
                  <a:schemeClr val="hlink"/>
                </a:solidFill>
              </a:rPr>
              <a:t>«Подлинная любовь рождается только в сердце, пережившем заботы о судьбе другого человека…, дети должны жить в мире красоты, игры, сказки, музыки, рисунка, фантазии, творчества».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400" b="1" i="1" smtClean="0">
                <a:solidFill>
                  <a:schemeClr val="hlink"/>
                </a:solidFill>
              </a:rPr>
              <a:t>                     В.А.  Сухомлинский</a:t>
            </a:r>
          </a:p>
        </p:txBody>
      </p:sp>
      <p:pic>
        <p:nvPicPr>
          <p:cNvPr id="5132" name="Picture 12" descr="001"/>
          <p:cNvPicPr>
            <a:picLocks noChangeAspect="1" noChangeArrowheads="1"/>
          </p:cNvPicPr>
          <p:nvPr/>
        </p:nvPicPr>
        <p:blipFill>
          <a:blip r:embed="rId3" cstate="print"/>
          <a:srcRect l="10011" t="3766" r="18832" b="24844"/>
          <a:stretch>
            <a:fillRect/>
          </a:stretch>
        </p:blipFill>
        <p:spPr bwMode="auto">
          <a:xfrm>
            <a:off x="5003800" y="260350"/>
            <a:ext cx="3744913" cy="5041900"/>
          </a:xfrm>
          <a:prstGeom prst="rect">
            <a:avLst/>
          </a:prstGeom>
          <a:noFill/>
        </p:spPr>
      </p:pic>
      <p:sp>
        <p:nvSpPr>
          <p:cNvPr id="5133" name="WordArt 13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40100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Мой девиз в работе: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6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3708400" y="404813"/>
            <a:ext cx="5435600" cy="64531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cs typeface="Times New Roman" pitchFamily="18" charset="0"/>
              </a:rPr>
              <a:t>                                          Эссе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cs typeface="Times New Roman" pitchFamily="18" charset="0"/>
              </a:rPr>
              <a:t>Моя жизнь- постоянная меняющая череда событий. Я могу найти, могу потерять, взлететь к успеху и тут же упасть к тому с чего всё начиналось и всё начать с нуля. Почему я выбрала профессию воспитателя ? Ответ на этот вопрос очень прост: для меня это не просто профессия или работа- это призвание, состояние души, образ жизни. Каждый дорогу жизни выбирает по своему и этот путь для меня был нелёгок и тернист. За все годы своей работы воспитателем я , поняла, что это одна из сложных и ответственных профессий, а в наше время и самых востребованных. Сегодня система образования динамично развивается- новые федеральные образовательные требования, стандарты образования, понимая, что конкуренция на рынке образовательных услуг высок, я поступила в педагогический колледж.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smtClean="0">
                <a:cs typeface="Times New Roman" pitchFamily="18" charset="0"/>
              </a:rPr>
              <a:t>    Обучаясь в колледже, я с уверенностью могу сказать, что для меня профессия «Воспитатель» - это жизнь, и эту профессию не выбирают,</a:t>
            </a:r>
            <a:r>
              <a:rPr lang="ru-RU" sz="2000" smtClean="0">
                <a:solidFill>
                  <a:schemeClr val="hlink"/>
                </a:solidFill>
                <a:cs typeface="Times New Roman" pitchFamily="18" charset="0"/>
              </a:rPr>
              <a:t> </a:t>
            </a:r>
            <a:r>
              <a:rPr lang="ru-RU" sz="2000" smtClean="0">
                <a:cs typeface="Times New Roman" pitchFamily="18" charset="0"/>
              </a:rPr>
              <a:t>выбирает ОНА! 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0" y="908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2400" b="1">
              <a:solidFill>
                <a:schemeClr val="hlink"/>
              </a:solidFill>
            </a:endParaRPr>
          </a:p>
        </p:txBody>
      </p:sp>
      <p:pic>
        <p:nvPicPr>
          <p:cNvPr id="45070" name="Picture 14" descr="DSC087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620713"/>
            <a:ext cx="2982912" cy="46085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4888" cy="561975"/>
          </a:xfrm>
        </p:spPr>
        <p:txBody>
          <a:bodyPr/>
          <a:lstStyle/>
          <a:p>
            <a:pPr eaLnBrk="1" hangingPunct="1"/>
            <a:r>
              <a:rPr lang="ru-RU" sz="4000" smtClean="0"/>
              <a:t>«Правильно ли сделала свой выбор?»</a:t>
            </a:r>
          </a:p>
        </p:txBody>
      </p:sp>
      <p:pic>
        <p:nvPicPr>
          <p:cNvPr id="6147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Содержимое 2"/>
          <p:cNvSpPr>
            <a:spLocks noGrp="1"/>
          </p:cNvSpPr>
          <p:nvPr>
            <p:ph idx="1"/>
          </p:nvPr>
        </p:nvSpPr>
        <p:spPr>
          <a:xfrm>
            <a:off x="468313" y="2968625"/>
            <a:ext cx="7705725" cy="3556000"/>
          </a:xfrm>
          <a:solidFill>
            <a:srgbClr val="0099FF"/>
          </a:solidFill>
          <a:ln w="3175">
            <a:solidFill>
              <a:srgbClr val="FFFFFF"/>
            </a:solidFill>
          </a:ln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ru-RU" sz="1800" b="1" smtClean="0">
                <a:cs typeface="Times New Roman" pitchFamily="18" charset="0"/>
              </a:rPr>
              <a:t>Я счастливый человек! Мне позволено судьбой быть рядом с нашим будущим- с нашими детьми! Каждая мать счастлива, когда вновь проживает период детства со своим ребёнком. А мне посчастливилось наслаждаться этим возрастом многократно, каждый раз « уча других, учиться самой»!</a:t>
            </a:r>
          </a:p>
          <a:p>
            <a:pPr eaLnBrk="1" hangingPunct="1">
              <a:buFontTx/>
              <a:buChar char="•"/>
            </a:pPr>
            <a:r>
              <a:rPr lang="ru-RU" sz="1800" b="1" smtClean="0">
                <a:cs typeface="Times New Roman" pitchFamily="18" charset="0"/>
              </a:rPr>
              <a:t>Я- любящий человек! У меня прекрасная миссия- дарить свою Любовь детям!</a:t>
            </a:r>
          </a:p>
          <a:p>
            <a:pPr eaLnBrk="1" hangingPunct="1">
              <a:buFontTx/>
              <a:buChar char="•"/>
            </a:pPr>
            <a:r>
              <a:rPr lang="ru-RU" sz="1800" b="1" smtClean="0">
                <a:cs typeface="Times New Roman" pitchFamily="18" charset="0"/>
              </a:rPr>
              <a:t>Я- созидатель! Не зря детей называют «цветами жизни», а воспитателей- «садовницами»</a:t>
            </a:r>
          </a:p>
          <a:p>
            <a:pPr eaLnBrk="1" hangingPunct="1">
              <a:buFontTx/>
              <a:buChar char="•"/>
            </a:pPr>
            <a:r>
              <a:rPr lang="ru-RU" sz="1800" b="1" smtClean="0">
                <a:cs typeface="Times New Roman" pitchFamily="18" charset="0"/>
              </a:rPr>
              <a:t>И именно мне доверено Человечеством «сеять» разумное, доброе, вечное в маленькие души  самых прекрасных Сокровищ на земле.</a:t>
            </a:r>
          </a:p>
          <a:p>
            <a:pPr eaLnBrk="1" hangingPunct="1">
              <a:buFont typeface="Arial" charset="0"/>
              <a:buNone/>
            </a:pPr>
            <a:endParaRPr lang="ru-RU" sz="1800" b="1" smtClean="0"/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4408488" y="857250"/>
            <a:ext cx="412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1800">
              <a:latin typeface="Arial" charset="0"/>
            </a:endParaRPr>
          </a:p>
        </p:txBody>
      </p:sp>
      <p:pic>
        <p:nvPicPr>
          <p:cNvPr id="6182" name="Picture 38" descr="к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0"/>
            <a:ext cx="4429125" cy="29527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Содержимое 2"/>
          <p:cNvSpPr>
            <a:spLocks noGrp="1"/>
          </p:cNvSpPr>
          <p:nvPr>
            <p:ph idx="1"/>
          </p:nvPr>
        </p:nvSpPr>
        <p:spPr>
          <a:xfrm>
            <a:off x="250825" y="1700213"/>
            <a:ext cx="4897438" cy="3024187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ru-RU" sz="2000" smtClean="0">
                <a:solidFill>
                  <a:schemeClr val="hlink"/>
                </a:solidFill>
              </a:rPr>
              <a:t>Ребёнок – личность у которого должно быть право выбора;</a:t>
            </a:r>
          </a:p>
          <a:p>
            <a:pPr eaLnBrk="1" hangingPunct="1">
              <a:buFontTx/>
              <a:buChar char="•"/>
            </a:pPr>
            <a:r>
              <a:rPr lang="ru-RU" sz="2000" smtClean="0">
                <a:solidFill>
                  <a:schemeClr val="hlink"/>
                </a:solidFill>
              </a:rPr>
              <a:t>индивидуальный подход: у каждого свой мир интересов и увлечений;</a:t>
            </a:r>
          </a:p>
          <a:p>
            <a:pPr eaLnBrk="1" hangingPunct="1">
              <a:buFontTx/>
              <a:buChar char="•"/>
            </a:pPr>
            <a:r>
              <a:rPr lang="ru-RU" sz="2000" smtClean="0">
                <a:solidFill>
                  <a:schemeClr val="hlink"/>
                </a:solidFill>
              </a:rPr>
              <a:t>занимательность и увлекательность как эмоционального тона занятий;</a:t>
            </a:r>
          </a:p>
          <a:p>
            <a:pPr eaLnBrk="1" hangingPunct="1">
              <a:buFontTx/>
              <a:buChar char="•"/>
            </a:pPr>
            <a:r>
              <a:rPr lang="ru-RU" sz="2000" smtClean="0">
                <a:solidFill>
                  <a:schemeClr val="hlink"/>
                </a:solidFill>
              </a:rPr>
              <a:t>создания условий социальной значимости и успешности ребёнка.</a:t>
            </a:r>
          </a:p>
          <a:p>
            <a:pPr eaLnBrk="1" hangingPunct="1">
              <a:buFontTx/>
              <a:buChar char="•"/>
            </a:pPr>
            <a:endParaRPr lang="ru-RU" sz="2000" smtClean="0">
              <a:solidFill>
                <a:schemeClr val="hlink"/>
              </a:solidFill>
            </a:endParaRPr>
          </a:p>
          <a:p>
            <a:pPr eaLnBrk="1" hangingPunct="1">
              <a:buFontTx/>
              <a:buChar char="•"/>
            </a:pPr>
            <a:endParaRPr lang="ru-RU" sz="2000" smtClean="0">
              <a:solidFill>
                <a:schemeClr val="hlink"/>
              </a:solidFill>
            </a:endParaRPr>
          </a:p>
          <a:p>
            <a:pPr eaLnBrk="1" hangingPunct="1">
              <a:buFont typeface="Arial" charset="0"/>
              <a:buNone/>
            </a:pPr>
            <a:endParaRPr lang="ru-RU" sz="2000" smtClean="0">
              <a:solidFill>
                <a:schemeClr val="hlink"/>
              </a:solidFill>
            </a:endParaRPr>
          </a:p>
        </p:txBody>
      </p:sp>
      <p:sp>
        <p:nvSpPr>
          <p:cNvPr id="7181" name="WordArt 13"/>
          <p:cNvSpPr>
            <a:spLocks noChangeArrowheads="1" noChangeShapeType="1" noTextEdit="1"/>
          </p:cNvSpPr>
          <p:nvPr/>
        </p:nvSpPr>
        <p:spPr bwMode="auto">
          <a:xfrm>
            <a:off x="1979613" y="404813"/>
            <a:ext cx="46767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Мои принципы работы.</a:t>
            </a:r>
          </a:p>
        </p:txBody>
      </p:sp>
      <p:pic>
        <p:nvPicPr>
          <p:cNvPr id="7182" name="Picture 14" descr="DSC087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268413"/>
            <a:ext cx="2916238" cy="2159000"/>
          </a:xfrm>
          <a:prstGeom prst="rect">
            <a:avLst/>
          </a:prstGeom>
          <a:noFill/>
        </p:spPr>
      </p:pic>
      <p:pic>
        <p:nvPicPr>
          <p:cNvPr id="7183" name="Picture 15" descr="DSC086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3644900"/>
            <a:ext cx="2951162" cy="2160588"/>
          </a:xfrm>
          <a:prstGeom prst="rect">
            <a:avLst/>
          </a:prstGeom>
          <a:noFill/>
        </p:spPr>
      </p:pic>
      <p:pic>
        <p:nvPicPr>
          <p:cNvPr id="7184" name="Picture 16" descr="DSC088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4697413"/>
            <a:ext cx="2879725" cy="19002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>
            <a:spLocks noGrp="1"/>
          </p:cNvSpPr>
          <p:nvPr>
            <p:ph idx="4294967295"/>
          </p:nvPr>
        </p:nvSpPr>
        <p:spPr>
          <a:xfrm>
            <a:off x="468313" y="1268413"/>
            <a:ext cx="8220075" cy="5257800"/>
          </a:xfrm>
        </p:spPr>
        <p:txBody>
          <a:bodyPr>
            <a:normAutofit/>
          </a:bodyPr>
          <a:lstStyle/>
          <a:p>
            <a:r>
              <a:rPr lang="ru-RU" smtClean="0">
                <a:solidFill>
                  <a:schemeClr val="hlink"/>
                </a:solidFill>
              </a:rPr>
              <a:t>Одним из основных направлений работы с детьми приобщение детей к сказке. Сказка- терапия является важным составляющей воспитательного процесса детей дошкольного возраста</a:t>
            </a:r>
            <a:endParaRPr lang="ru-RU" smtClean="0"/>
          </a:p>
          <a:p>
            <a:pPr eaLnBrk="1" hangingPunct="1">
              <a:lnSpc>
                <a:spcPct val="80000"/>
              </a:lnSpc>
            </a:pPr>
            <a:endParaRPr lang="ru-RU" sz="2500" smtClean="0">
              <a:solidFill>
                <a:schemeClr val="hlink"/>
              </a:solidFill>
            </a:endParaRPr>
          </a:p>
        </p:txBody>
      </p:sp>
      <p:sp>
        <p:nvSpPr>
          <p:cNvPr id="61445" name="WordArt 5"/>
          <p:cNvSpPr>
            <a:spLocks noChangeArrowheads="1" noChangeShapeType="1" noTextEdit="1"/>
          </p:cNvSpPr>
          <p:nvPr/>
        </p:nvSpPr>
        <p:spPr bwMode="auto">
          <a:xfrm>
            <a:off x="1979613" y="260350"/>
            <a:ext cx="44481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Направления в работе</a:t>
            </a:r>
          </a:p>
        </p:txBody>
      </p:sp>
      <p:pic>
        <p:nvPicPr>
          <p:cNvPr id="61446" name="Picture 6" descr="PC0403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3933825"/>
            <a:ext cx="3671888" cy="263683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00FF"/>
            </a:gs>
            <a:gs pos="100000">
              <a:srgbClr val="00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Содержимое 2"/>
          <p:cNvSpPr>
            <a:spLocks noGrp="1"/>
          </p:cNvSpPr>
          <p:nvPr>
            <p:ph idx="1"/>
          </p:nvPr>
        </p:nvSpPr>
        <p:spPr>
          <a:xfrm>
            <a:off x="179388" y="3284538"/>
            <a:ext cx="4752975" cy="20891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mtClean="0">
                <a:solidFill>
                  <a:schemeClr val="hlink"/>
                </a:solidFill>
              </a:rPr>
              <a:t>Сказка – незаменимый инструмент формирования личности ребенка. </a:t>
            </a:r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08513" cy="25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204" name="Picture 12" descr="DSC088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7663" y="0"/>
            <a:ext cx="2446337" cy="3600450"/>
          </a:xfrm>
          <a:prstGeom prst="rect">
            <a:avLst/>
          </a:prstGeom>
          <a:noFill/>
        </p:spPr>
      </p:pic>
      <p:pic>
        <p:nvPicPr>
          <p:cNvPr id="8205" name="Picture 13" descr="DSC088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2124075" cy="3024188"/>
          </a:xfrm>
          <a:prstGeom prst="rect">
            <a:avLst/>
          </a:prstGeom>
          <a:noFill/>
        </p:spPr>
      </p:pic>
      <p:pic>
        <p:nvPicPr>
          <p:cNvPr id="8206" name="Picture 14" descr="DSC0866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3573463"/>
            <a:ext cx="4103687" cy="32845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1267" name="Picture 2" descr="D:\Светлана\ПОРТФОЛИО Галкина С\d0b89f77a1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WordArt 8"/>
          <p:cNvSpPr>
            <a:spLocks noChangeArrowheads="1" noChangeShapeType="1" noTextEdit="1"/>
          </p:cNvSpPr>
          <p:nvPr/>
        </p:nvSpPr>
        <p:spPr bwMode="auto">
          <a:xfrm>
            <a:off x="611188" y="404813"/>
            <a:ext cx="3529012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Весёлые пргулки</a:t>
            </a:r>
          </a:p>
        </p:txBody>
      </p:sp>
      <p:pic>
        <p:nvPicPr>
          <p:cNvPr id="11273" name="Picture 9" descr="DSC089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620713"/>
            <a:ext cx="3457575" cy="2592387"/>
          </a:xfrm>
          <a:prstGeom prst="rect">
            <a:avLst/>
          </a:prstGeom>
          <a:noFill/>
        </p:spPr>
      </p:pic>
      <p:pic>
        <p:nvPicPr>
          <p:cNvPr id="11274" name="Picture 10" descr="DSC088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341438"/>
            <a:ext cx="3168650" cy="2376487"/>
          </a:xfrm>
          <a:prstGeom prst="rect">
            <a:avLst/>
          </a:prstGeom>
          <a:noFill/>
        </p:spPr>
      </p:pic>
      <p:pic>
        <p:nvPicPr>
          <p:cNvPr id="11275" name="Picture 11" descr="DSC088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500438"/>
            <a:ext cx="2663825" cy="2305050"/>
          </a:xfrm>
          <a:prstGeom prst="rect">
            <a:avLst/>
          </a:prstGeom>
          <a:noFill/>
        </p:spPr>
      </p:pic>
      <p:pic>
        <p:nvPicPr>
          <p:cNvPr id="11276" name="Picture 12" descr="DSC08635"/>
          <p:cNvPicPr>
            <a:picLocks noChangeAspect="1" noChangeArrowheads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0" y="3789363"/>
            <a:ext cx="4032250" cy="2592387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475</Words>
  <Application>Microsoft Office PowerPoint</Application>
  <PresentationFormat>Экран (4:3)</PresentationFormat>
  <Paragraphs>38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Муниципальное казённое дошкольное образовательное учреждение « Детский сад № 20 общеразвивающего вида»         с. Чугуевка Чугуевского района Приморского края</vt:lpstr>
      <vt:lpstr>Слайд 2</vt:lpstr>
      <vt:lpstr>Слайд 3</vt:lpstr>
      <vt:lpstr>Слайд 4</vt:lpstr>
      <vt:lpstr>«Правильно ли сделала свой выбор?»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RePack by SPecialiST</cp:lastModifiedBy>
  <cp:revision>56</cp:revision>
  <dcterms:created xsi:type="dcterms:W3CDTF">2014-02-23T18:46:23Z</dcterms:created>
  <dcterms:modified xsi:type="dcterms:W3CDTF">2015-01-18T05:11:25Z</dcterms:modified>
</cp:coreProperties>
</file>