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91" autoAdjust="0"/>
    <p:restoredTop sz="94660"/>
  </p:normalViewPr>
  <p:slideViewPr>
    <p:cSldViewPr>
      <p:cViewPr varScale="1">
        <p:scale>
          <a:sx n="68" d="100"/>
          <a:sy n="68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B5CA-A899-43A4-95E7-73D014A0E56D}" type="datetimeFigureOut">
              <a:rPr lang="ru-RU" smtClean="0"/>
              <a:t>07.01.2016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9841-DD0D-4FCC-9A21-44FA868B84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B5CA-A899-43A4-95E7-73D014A0E56D}" type="datetimeFigureOut">
              <a:rPr lang="ru-RU" smtClean="0"/>
              <a:t>07.01.2016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9841-DD0D-4FCC-9A21-44FA868B84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B5CA-A899-43A4-95E7-73D014A0E56D}" type="datetimeFigureOut">
              <a:rPr lang="ru-RU" smtClean="0"/>
              <a:t>07.01.2016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9841-DD0D-4FCC-9A21-44FA868B84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B5CA-A899-43A4-95E7-73D014A0E56D}" type="datetimeFigureOut">
              <a:rPr lang="ru-RU" smtClean="0"/>
              <a:t>07.01.2016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9841-DD0D-4FCC-9A21-44FA868B84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B5CA-A899-43A4-95E7-73D014A0E56D}" type="datetimeFigureOut">
              <a:rPr lang="ru-RU" smtClean="0"/>
              <a:t>07.01.2016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9841-DD0D-4FCC-9A21-44FA868B84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B5CA-A899-43A4-95E7-73D014A0E56D}" type="datetimeFigureOut">
              <a:rPr lang="ru-RU" smtClean="0"/>
              <a:t>07.01.2016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9841-DD0D-4FCC-9A21-44FA868B84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B5CA-A899-43A4-95E7-73D014A0E56D}" type="datetimeFigureOut">
              <a:rPr lang="ru-RU" smtClean="0"/>
              <a:t>07.01.2016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9841-DD0D-4FCC-9A21-44FA868B84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B5CA-A899-43A4-95E7-73D014A0E56D}" type="datetimeFigureOut">
              <a:rPr lang="ru-RU" smtClean="0"/>
              <a:t>07.01.2016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9841-DD0D-4FCC-9A21-44FA868B84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B5CA-A899-43A4-95E7-73D014A0E56D}" type="datetimeFigureOut">
              <a:rPr lang="ru-RU" smtClean="0"/>
              <a:t>07.01.2016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9841-DD0D-4FCC-9A21-44FA868B84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B5CA-A899-43A4-95E7-73D014A0E56D}" type="datetimeFigureOut">
              <a:rPr lang="ru-RU" smtClean="0"/>
              <a:t>07.01.2016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9841-DD0D-4FCC-9A21-44FA868B84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B5CA-A899-43A4-95E7-73D014A0E56D}" type="datetimeFigureOut">
              <a:rPr lang="ru-RU" smtClean="0"/>
              <a:t>07.01.2016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9841-DD0D-4FCC-9A21-44FA868B84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3B5CA-A899-43A4-95E7-73D014A0E56D}" type="datetimeFigureOut">
              <a:rPr lang="ru-RU" smtClean="0"/>
              <a:t>07.01.2016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49841-DD0D-4FCC-9A21-44FA868B84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ветлана\Desktop\11543600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00562" y="428605"/>
            <a:ext cx="4357718" cy="1643073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latin typeface="Courier New" pitchFamily="49" charset="0"/>
                <a:cs typeface="Courier New" pitchFamily="49" charset="0"/>
              </a:rPr>
              <a:t>Игры</a:t>
            </a:r>
            <a:r>
              <a:rPr lang="ru-RU" sz="3200" b="1" i="1" dirty="0">
                <a:latin typeface="Courier New" pitchFamily="49" charset="0"/>
                <a:cs typeface="Courier New" pitchFamily="49" charset="0"/>
              </a:rPr>
              <a:t>, развивающие познавательную активность</a:t>
            </a:r>
            <a:r>
              <a:rPr lang="ru-RU" sz="3200" i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3200" i="1" dirty="0">
                <a:latin typeface="Courier New" pitchFamily="49" charset="0"/>
                <a:cs typeface="Courier New" pitchFamily="49" charset="0"/>
              </a:rPr>
            </a:br>
            <a:endParaRPr lang="ru-RU" sz="3200" i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6700" y="0"/>
            <a:ext cx="94107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858280" cy="6500858"/>
          </a:xfrm>
        </p:spPr>
        <p:txBody>
          <a:bodyPr>
            <a:normAutofit fontScale="55000" lnSpcReduction="20000"/>
          </a:bodyPr>
          <a:lstStyle/>
          <a:p>
            <a:pPr algn="r" fontAlgn="base"/>
            <a:r>
              <a:rPr lang="ru-RU" b="1" i="1" u="sng" dirty="0"/>
              <a:t>Волшебный мешочек.</a:t>
            </a:r>
            <a:endParaRPr lang="ru-RU" i="1" u="sng" dirty="0"/>
          </a:p>
          <a:p>
            <a:pPr algn="r" fontAlgn="base"/>
            <a:r>
              <a:rPr lang="ru-RU" i="1" dirty="0"/>
              <a:t>Эту распростра­ненную и популярную игру для старших дошкольников в упрощенном варианте можно использовать и для детей раннего возраста. В качестве материала потребует­ся небольшой мешочек из мягкой непро­зрачной ткани, затягиваемый шнуром или резинкой. Желательно, чтобы в мешочке были собраны разные знакомые и незна­комые детям игрушки: шарик, деревян­ный грибок, кукла-голыш, рыбка, уточка, самолетик, машинка, миска, кружечка, ку­бик, совочек или лопатка. Главное, они должны быть привлекательными по цвету и рисунку. Играть можно с неболь­шой группой (трое-четверо де­тей). Педагог предлагает всем по очереди опустить руку в мешочек и, взяв один пред­мет, на ощупь отгадать, что нашли.</a:t>
            </a:r>
          </a:p>
          <a:p>
            <a:pPr algn="r" fontAlgn="base"/>
            <a:r>
              <a:rPr lang="ru-RU" b="1" i="1" dirty="0"/>
              <a:t>Задача - поддер­живать любопытство груп­пы. («Что же найдет </a:t>
            </a:r>
            <a:r>
              <a:rPr lang="ru-RU" b="1" i="1" dirty="0" err="1"/>
              <a:t>следу­ющий?Что</a:t>
            </a:r>
            <a:r>
              <a:rPr lang="ru-RU" b="1" i="1" dirty="0"/>
              <a:t> он достанет?»). </a:t>
            </a:r>
            <a:r>
              <a:rPr lang="ru-RU" i="1" dirty="0"/>
              <a:t>Если ребенок еще не умеет говорить или не может назвать найденный предмет, взрослый ограничивается тем, что предлагает ему просто вытащить предмет из мешоч­ка, так чтобы все могли рассмотреть его. Если кто-то называет предмет, но непра­вильно, педагог, исправив, обращает вни­мание группы на особенности формы иг­рушки, дает возможность детям подер­жать ее в руках.</a:t>
            </a:r>
          </a:p>
          <a:p>
            <a:pPr algn="r" fontAlgn="base"/>
            <a:r>
              <a:rPr lang="ru-RU" i="1" dirty="0"/>
              <a:t>Усложнение. В последующем можно да­вать детям определенные поручения, напри­мер достать из мешочка куколку или чашку. Или постепенно дополнять содержимое ме­шочка новыми и неопределяемыми на ощупь предметами - кусочком поролона, мятой бумагой, палочкой, каштаном. Или найти предмет с конкретными свойствами («Достань что-нибудь мягкое, твердое, круглое, маленькое»). После выполнения поручения остальные дети, рассмотрев и ощупав найденную игрушку, проверяют, правильно ли перечислены названные свойства.</a:t>
            </a:r>
          </a:p>
          <a:p>
            <a:pPr algn="r"/>
            <a:endParaRPr lang="ru-RU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6143668"/>
          </a:xfrm>
        </p:spPr>
        <p:txBody>
          <a:bodyPr>
            <a:noAutofit/>
          </a:bodyPr>
          <a:lstStyle/>
          <a:p>
            <a:pPr algn="r" fontAlgn="base"/>
            <a:r>
              <a:rPr lang="ru-RU" sz="1600" b="1" i="1" u="sng" dirty="0"/>
              <a:t>ИГРЫ С КРАСКАМИ</a:t>
            </a:r>
            <a:endParaRPr lang="ru-RU" sz="1600" i="1" u="sng" dirty="0"/>
          </a:p>
          <a:p>
            <a:pPr algn="r" fontAlgn="base"/>
            <a:r>
              <a:rPr lang="ru-RU" sz="1600" i="1" dirty="0"/>
              <a:t>На развитие познавательной активнос­ти направлены и некоторые эксперименты с красками. Смешивая их в различных со­четаниях, получая новые цвета и оттенки, дети открывают новые свойства цвета, его новые возможности. Однако для этих игр потребуется  специальный  материал: помимо красок и кисточек клеен­чатые фартуки, стаканчики, наполненные водой, клеенки на стол (или на пол). Для наглядности приве­дем несколько приме­ров.</a:t>
            </a:r>
          </a:p>
          <a:p>
            <a:pPr algn="r" fontAlgn="base"/>
            <a:r>
              <a:rPr lang="ru-RU" sz="1600" i="1" dirty="0"/>
              <a:t>Таинственные отпе­чатки. </a:t>
            </a:r>
            <a:r>
              <a:rPr lang="ru-RU" sz="1600" b="1" i="1" dirty="0"/>
              <a:t>Материал.</a:t>
            </a:r>
            <a:r>
              <a:rPr lang="ru-RU" sz="1600" i="1" dirty="0"/>
              <a:t> Сло­женные пополам листы белой бумаги, густая краска, кисточки - для каждого ребенка.</a:t>
            </a:r>
          </a:p>
          <a:p>
            <a:pPr algn="r" fontAlgn="base"/>
            <a:r>
              <a:rPr lang="ru-RU" sz="1600" i="1" dirty="0"/>
              <a:t>По предложению педа­гога дети разрисовывают од­ну половину листа густой кра­ской, потом, сложив лист по сгибу пополам, проглаживают его рукой. Педа­гог предлагает детям развернуть листы, посмотреть и подумать: что напоминает получившееся изображение?</a:t>
            </a:r>
          </a:p>
          <a:p>
            <a:pPr algn="r" fontAlgn="base"/>
            <a:r>
              <a:rPr lang="ru-RU" sz="1600" i="1" dirty="0"/>
              <a:t>Превращение воды. </a:t>
            </a:r>
            <a:r>
              <a:rPr lang="ru-RU" sz="1600" b="1" i="1" dirty="0"/>
              <a:t>Материал.</a:t>
            </a:r>
            <a:r>
              <a:rPr lang="ru-RU" sz="1600" i="1" dirty="0"/>
              <a:t> Несколь­ко стаканов, наполненных чистой водой, три баночки с концентрированным раствором красок разного цвета - красной, желтой, синей.</a:t>
            </a:r>
          </a:p>
          <a:p>
            <a:pPr algn="r" fontAlgn="base"/>
            <a:r>
              <a:rPr lang="ru-RU" sz="1600" i="1" dirty="0"/>
              <a:t>Ложкой или маленькой баночкой педагог добавляет в каждый стакан немного разной краски. Обращает внимание детей на то, какой цвет приобрела вода: в одном ста­кане стала </a:t>
            </a:r>
            <a:r>
              <a:rPr lang="ru-RU" sz="1600" i="1" dirty="0" err="1"/>
              <a:t>розовой</a:t>
            </a:r>
            <a:r>
              <a:rPr lang="ru-RU" sz="1600" i="1" dirty="0"/>
              <a:t>, в другом - желтой и пр. Добавляет еще той же краски, так чтобы дети убедились: вода стала ярче и темнее.</a:t>
            </a:r>
          </a:p>
          <a:p>
            <a:pPr algn="r" fontAlgn="base"/>
            <a:r>
              <a:rPr lang="ru-RU" sz="1600" i="1" dirty="0"/>
              <a:t>Следующий этап: смешивание красок разного цвета совместно с детьми. Малыши должны убедиться: при смешивании получаются новые цвета. Если к синей добавить желтой, получится зеленая вода; если в красный стакан добавить синей краски - фиолетовая. Экспериментирование увлекает детей.</a:t>
            </a:r>
          </a:p>
          <a:p>
            <a:pPr algn="r" fontAlgn="base"/>
            <a:r>
              <a:rPr lang="ru-RU" sz="1600" i="1" dirty="0"/>
              <a:t>В дальнейшем детям можно </a:t>
            </a:r>
            <a:r>
              <a:rPr lang="ru-RU" sz="1600" i="1" dirty="0" err="1"/>
              <a:t>предоставитъ</a:t>
            </a:r>
            <a:r>
              <a:rPr lang="ru-RU" sz="1600" i="1" dirty="0"/>
              <a:t> материал для самостоятельного экспериментирования.</a:t>
            </a:r>
          </a:p>
          <a:p>
            <a:pPr algn="r"/>
            <a:endParaRPr lang="ru-RU" sz="16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8126" y="0"/>
            <a:ext cx="9382125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8858280" cy="6143668"/>
          </a:xfrm>
        </p:spPr>
        <p:txBody>
          <a:bodyPr>
            <a:normAutofit/>
          </a:bodyPr>
          <a:lstStyle/>
          <a:p>
            <a:pPr algn="r" fontAlgn="base"/>
            <a:r>
              <a:rPr lang="ru-RU" sz="2000" b="1" i="1" u="sng" dirty="0"/>
              <a:t>ИГРЫ С ВОДОЙ</a:t>
            </a:r>
            <a:endParaRPr lang="ru-RU" sz="2000" i="1" u="sng" dirty="0"/>
          </a:p>
          <a:p>
            <a:pPr algn="r" fontAlgn="base"/>
            <a:r>
              <a:rPr lang="ru-RU" sz="2000" i="1" dirty="0"/>
              <a:t>Они не только чрезвычайно увлекатель­ны, но и очень полезны: дети получают воз­можность устанавливать физические зако­номерности, овладевать представлениями об  изменении  вещества,  познавать  его свойства и возможности. Разумеется, игры с водой проводятся не каждый день,</a:t>
            </a:r>
            <a:br>
              <a:rPr lang="ru-RU" sz="2000" i="1" dirty="0"/>
            </a:br>
            <a:r>
              <a:rPr lang="ru-RU" sz="2000" i="1" dirty="0"/>
              <a:t>поскольку требуется специальное оборудование: большая         емкость, наполненная водой, множество мелких предметов - бутылочки, стаканы или миски. Во время игр обязателен комментарий: педагог обращает внимание на   то как ведут себя в во­де предметы из разных материалов,     разного размера и веса, с отвер­стиями или без. После та­ких игр приходится долго наводить порядок. Однако не забудем: дети получают от этих опытов массу полезных впечатлений.</a:t>
            </a:r>
          </a:p>
          <a:p>
            <a:pPr algn="r"/>
            <a:endParaRPr lang="ru-RU" sz="2000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401080" cy="6215106"/>
          </a:xfrm>
        </p:spPr>
        <p:txBody>
          <a:bodyPr>
            <a:noAutofit/>
          </a:bodyPr>
          <a:lstStyle/>
          <a:p>
            <a:pPr algn="r" fontAlgn="base"/>
            <a:r>
              <a:rPr lang="ru-RU" sz="1600" b="1" i="1" u="sng" dirty="0"/>
              <a:t>Наливаем-выливаем.</a:t>
            </a:r>
            <a:r>
              <a:rPr lang="ru-RU" sz="1600" i="1" dirty="0"/>
              <a:t> </a:t>
            </a:r>
            <a:r>
              <a:rPr lang="ru-RU" sz="1600" b="1" i="1" dirty="0"/>
              <a:t>Материал.</a:t>
            </a:r>
            <a:r>
              <a:rPr lang="ru-RU" sz="1600" i="1" dirty="0"/>
              <a:t> Раз­личные пластмассовые емкости (баночки, бутылки разного размера, формы, вида, фактуры, объема).</a:t>
            </a:r>
          </a:p>
          <a:p>
            <a:pPr algn="r" fontAlgn="base"/>
            <a:r>
              <a:rPr lang="ru-RU" sz="1600" b="1" i="1" dirty="0"/>
              <a:t>Цель.</a:t>
            </a:r>
            <a:r>
              <a:rPr lang="ru-RU" sz="1600" i="1" dirty="0"/>
              <a:t> Учить сравнивать количество во­ды в сосудах похожей формы, но разного размера. И наоборот, в близких по размеру, но разной формы, прозрачных - непрозрач­ных. В качестве мерки используется тре­тий сосуд (прозрачный), на который мар­кером нанесена отметка.</a:t>
            </a:r>
          </a:p>
          <a:p>
            <a:pPr algn="r" fontAlgn="base"/>
            <a:r>
              <a:rPr lang="ru-RU" sz="1600" i="1" dirty="0"/>
              <a:t>1.       Выливая поочередно маленькими стаканчиками воду, например, в боль­шую бутылку (используя воронку), пе­дагог наглядно показывает, сколько по­</a:t>
            </a:r>
            <a:br>
              <a:rPr lang="ru-RU" sz="1600" i="1" dirty="0"/>
            </a:br>
            <a:r>
              <a:rPr lang="ru-RU" sz="1600" i="1" dirty="0"/>
              <a:t>требовалось жидкости для ее заполне­ния. А если вылить воду вновь в стакан­чики? Заполнятся ли они? Или в бутылке останется вода?</a:t>
            </a:r>
          </a:p>
          <a:p>
            <a:pPr algn="r" fontAlgn="base"/>
            <a:r>
              <a:rPr lang="ru-RU" sz="1600" i="1" dirty="0"/>
              <a:t>2.       Попробуйте вместе с детьми разными способами (горизонтально, под наклоном или вертикально, вверх горлышком или вниз) погружать в воду сначала пустую не­закрытую бутылку, затем такую же бутыл­ку, но с завинченной крышкой. Если в пер­вом случае сосуд будет постепенно запол­няться водой, то во втором - плавать горизонтально на поверхности воды. Попросите кого-либо из детей попробовать опус­тить бутылку ко дну и удержать.</a:t>
            </a:r>
          </a:p>
          <a:p>
            <a:pPr algn="r" fontAlgn="base"/>
            <a:r>
              <a:rPr lang="ru-RU" sz="1600" i="1" dirty="0"/>
              <a:t>3. Откройте крышку, наполните бутыл­ку водой до половины, закройте и опусти­те в воду. Она будет плавать под наклоном: та часть, которая заполнится жидкостью, окажется под водой.</a:t>
            </a:r>
          </a:p>
          <a:p>
            <a:pPr algn="r" fontAlgn="base"/>
            <a:r>
              <a:rPr lang="ru-RU" sz="1600" i="1" dirty="0"/>
              <a:t>4. Залейте бутылку доверху, закройте крышкой. Бутылка будет тонуть. Если со­суд заполнить не до самого верха, то над водой останется та часть, где нет воды.</a:t>
            </a:r>
          </a:p>
          <a:p>
            <a:pPr algn="r" fontAlgn="base"/>
            <a:r>
              <a:rPr lang="ru-RU" sz="1600" i="1" dirty="0"/>
              <a:t>5. Переверните две заполненные под во­дой бутылки, одну оставьте погруженной в воду горлышком вниз, другую постепенно вытаскивайте. Привлеките внимание де­тей к происходящему.</a:t>
            </a:r>
          </a:p>
          <a:p>
            <a:pPr algn="r"/>
            <a:endParaRPr lang="ru-RU" sz="16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472518" cy="5768997"/>
          </a:xfrm>
        </p:spPr>
        <p:txBody>
          <a:bodyPr>
            <a:noAutofit/>
          </a:bodyPr>
          <a:lstStyle/>
          <a:p>
            <a:pPr algn="r" fontAlgn="base"/>
            <a:r>
              <a:rPr lang="ru-RU" sz="2000" b="1" i="1" u="sng" dirty="0"/>
              <a:t>ЭКСПЕРИМЕНТИРУЕМ С ТОНУЩИМИ И ПЛАВАЮЩИМИ ПРЕДМЕТАМИ</a:t>
            </a:r>
            <a:endParaRPr lang="ru-RU" sz="2000" i="1" u="sng" dirty="0"/>
          </a:p>
          <a:p>
            <a:pPr algn="r" fontAlgn="base"/>
            <a:r>
              <a:rPr lang="ru-RU" sz="2000" i="1" dirty="0"/>
              <a:t>Игрушки не только опускают в воду, но и вылавливают из нее те, которые плавают на поверхности. Попробуйте вместе с деть­ми проделать этот опыт с предметами из разных материалов.</a:t>
            </a:r>
          </a:p>
          <a:p>
            <a:pPr algn="r" fontAlgn="base"/>
            <a:r>
              <a:rPr lang="ru-RU" sz="2000" b="1" i="1" dirty="0"/>
              <a:t>1. Металл </a:t>
            </a:r>
            <a:r>
              <a:rPr lang="ru-RU" sz="2000" i="1" dirty="0"/>
              <a:t>- обычная ложка или другие предметы (по окончании опыта главное - не забыть высушить их и положить на ме­сто).</a:t>
            </a:r>
          </a:p>
          <a:p>
            <a:pPr algn="r" fontAlgn="base"/>
            <a:r>
              <a:rPr lang="ru-RU" sz="2000" b="1" i="1" dirty="0"/>
              <a:t>2. Дерево</a:t>
            </a:r>
            <a:r>
              <a:rPr lang="ru-RU" sz="2000" i="1" dirty="0"/>
              <a:t> - ложка, мисочка и пр. (по окончании опыта также не забыть проте­реть предметы, чтобы они не испортились от влаги).</a:t>
            </a:r>
          </a:p>
          <a:p>
            <a:pPr algn="r" fontAlgn="base"/>
            <a:r>
              <a:rPr lang="ru-RU" sz="2000" b="1" i="1" dirty="0"/>
              <a:t>3. Пластмасса</a:t>
            </a:r>
            <a:r>
              <a:rPr lang="ru-RU" sz="2000" i="1" dirty="0"/>
              <a:t> - любые предметы или игрушки.</a:t>
            </a:r>
          </a:p>
          <a:p>
            <a:pPr algn="r" fontAlgn="base"/>
            <a:r>
              <a:rPr lang="ru-RU" sz="2000" b="1" i="1" dirty="0"/>
              <a:t>4.  Резина.</a:t>
            </a:r>
            <a:endParaRPr lang="ru-RU" sz="2000" i="1" dirty="0"/>
          </a:p>
          <a:p>
            <a:pPr algn="r" fontAlgn="base"/>
            <a:r>
              <a:rPr lang="ru-RU" sz="2000" b="1" i="1" dirty="0"/>
              <a:t>5. Ткань</a:t>
            </a:r>
            <a:r>
              <a:rPr lang="ru-RU" sz="2000" i="1" dirty="0"/>
              <a:t> - кусочки разных тканей, раз­ного размера, по-разному впитывающие воду.</a:t>
            </a:r>
          </a:p>
          <a:p>
            <a:pPr algn="r" fontAlgn="base"/>
            <a:r>
              <a:rPr lang="ru-RU" sz="2000" b="1" i="1" dirty="0"/>
              <a:t>6. Бумага и картон </a:t>
            </a:r>
            <a:r>
              <a:rPr lang="ru-RU" sz="2000" i="1" dirty="0"/>
              <a:t>разной плотности, разного размера, по-разному впитываю­щие воду: целиком или с краев, быстрее или медленнее.</a:t>
            </a:r>
          </a:p>
          <a:p>
            <a:pPr algn="r" fontAlgn="base"/>
            <a:r>
              <a:rPr lang="ru-RU" sz="2000" b="1" i="1" dirty="0"/>
              <a:t>7. Губки разных размеров</a:t>
            </a:r>
            <a:r>
              <a:rPr lang="ru-RU" sz="2000" i="1" dirty="0"/>
              <a:t> - поролоно­вые, резиновые: плавающие, впитываю­щие воду, тонущие. Дети могут набирать ими воду, отжимать их, вытирать ими (как промокательной бумагой) мокрую поверх­ность.</a:t>
            </a:r>
          </a:p>
          <a:p>
            <a:pPr algn="r"/>
            <a:endParaRPr lang="ru-RU" sz="20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215106"/>
          </a:xfrm>
        </p:spPr>
        <p:txBody>
          <a:bodyPr>
            <a:normAutofit fontScale="77500" lnSpcReduction="20000"/>
          </a:bodyPr>
          <a:lstStyle/>
          <a:p>
            <a:pPr algn="r" fontAlgn="base"/>
            <a:r>
              <a:rPr lang="ru-RU" sz="3100" b="1" i="1" u="sng" dirty="0"/>
              <a:t>Мыльные пузыри.</a:t>
            </a:r>
            <a:endParaRPr lang="ru-RU" sz="3100" i="1" u="sng" dirty="0"/>
          </a:p>
          <a:p>
            <a:pPr algn="r" fontAlgn="base"/>
            <a:r>
              <a:rPr lang="ru-RU" sz="3100" i="1" dirty="0"/>
              <a:t>Одна из традицион­ных и любимых забав малышей - игры с мыльными пузырями.</a:t>
            </a:r>
          </a:p>
          <a:p>
            <a:pPr algn="r" fontAlgn="base"/>
            <a:r>
              <a:rPr lang="ru-RU" sz="3100" b="1" i="1" dirty="0"/>
              <a:t>Материал.</a:t>
            </a:r>
            <a:r>
              <a:rPr lang="ru-RU" sz="3100" i="1" dirty="0"/>
              <a:t> Мыльница или любая мисочка, мыльный раствор, трубочки (соло­минки).</a:t>
            </a:r>
          </a:p>
          <a:p>
            <a:pPr algn="r" fontAlgn="base"/>
            <a:r>
              <a:rPr lang="ru-RU" sz="3100" b="1" i="1" dirty="0"/>
              <a:t>Предварительная работа.</a:t>
            </a:r>
            <a:r>
              <a:rPr lang="ru-RU" sz="3100" i="1" dirty="0"/>
              <a:t> Педагог по­казывает: а) как дуть в трубочку, погру­женную другим концом в мыльный рас­твор, и как производить при этом обиль­ную пену; б) как пускать мыльные пузыри, слегка втягивая в трубочку мыльный рас­твор, а потом выдувая его из трубочки.</a:t>
            </a:r>
          </a:p>
          <a:p>
            <a:pPr algn="r" fontAlgn="base"/>
            <a:r>
              <a:rPr lang="ru-RU" sz="3100" b="1" i="1" dirty="0"/>
              <a:t>Основная задача</a:t>
            </a:r>
            <a:r>
              <a:rPr lang="ru-RU" sz="3100" i="1" dirty="0"/>
              <a:t>. Вместе с детьми ра­доваться разноцветным летящим пузы­рям; дать возможность догонять и ловить их, чтобы дети убедились: при любом при­косновении пузыри лопаются.</a:t>
            </a:r>
          </a:p>
          <a:p>
            <a:pPr algn="r" fontAlgn="base"/>
            <a:r>
              <a:rPr lang="ru-RU" sz="3100" i="1" dirty="0"/>
              <a:t>Отметим: занятие это, во-первых, позво­ляет познавать свойства воды и различных материалов; во-вторых, дети овладевают произвольным дыханием, но в естествен­ной и увлекательной форме.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857916"/>
          </a:xfrm>
        </p:spPr>
        <p:txBody>
          <a:bodyPr>
            <a:normAutofit fontScale="62500" lnSpcReduction="20000"/>
          </a:bodyPr>
          <a:lstStyle/>
          <a:p>
            <a:pPr algn="r" fontAlgn="base"/>
            <a:r>
              <a:rPr lang="ru-RU" sz="3400" b="1" i="1" u="sng" dirty="0"/>
              <a:t>ИГРЫ С ПЕСКОМ</a:t>
            </a:r>
            <a:endParaRPr lang="ru-RU" sz="3400" i="1" u="sng" dirty="0"/>
          </a:p>
          <a:p>
            <a:pPr algn="r" fontAlgn="base"/>
            <a:r>
              <a:rPr lang="ru-RU" sz="3400" i="1" dirty="0"/>
              <a:t>Песочница - излюбленное место игр во время прогулок. Самое важное, чтобы пе­сок был чистым. Как малыши играют в пе­сочнице, известно: копаются руками, ло­паткой, палочкой; вставляют в песок па­лочки, веточки, листики, камешки, топают и копают ножками. Годовалый - полутора­годовалый ребенок по-настоящему лепить куличики не может. Понятно: этому его может обучить только взрослый. Малыш видит образец и пытается повторить. Но вот о чем следует помнить: не менее увле­кательно другое занятие - разрушать ку­личи. Не было ничего - вдруг появилось что-то интересное и... опять исчезло. По­этому сердиться на эти действия, разуме­ется, нельзя.</a:t>
            </a:r>
          </a:p>
          <a:p>
            <a:pPr algn="r" fontAlgn="base"/>
            <a:r>
              <a:rPr lang="ru-RU" sz="3400" i="1" dirty="0"/>
              <a:t>Итак, что показывает взрослый детям? Какой песок сухой, какой мокрый, как по­лучается кулич из мокрого песка и не по­лучается из сухого. Все свои действия взрослый обязательно комментирует. Чем больше разнообразных по форме куличи­ков, тем интереснее. Формочками могут послужить пластиковые бутылки и баноч­ки из-под шампуней, кремов.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>
            <a:normAutofit fontScale="62500" lnSpcReduction="20000"/>
          </a:bodyPr>
          <a:lstStyle/>
          <a:p>
            <a:pPr algn="r" fontAlgn="base"/>
            <a:r>
              <a:rPr lang="ru-RU" i="1" dirty="0"/>
              <a:t>Однако в песочнице можно не только лепить куличики, но и закапывать, а потом раскапывать различные игрушки. Это на­поминает детям их любимую игру в прят­ки-поиски. Поэтому на глазах у детей можно закопать (только неглубоко) какую-нибудь пластмассовую игрушку или фор­мочку (например, рыбку) и громко выра­зить удивление («Ой, смотрите, наша рыб­ка куда-то </a:t>
            </a:r>
            <a:r>
              <a:rPr lang="ru-RU" i="1" dirty="0" err="1"/>
              <a:t>уплыла!Попытаемся</a:t>
            </a:r>
            <a:r>
              <a:rPr lang="ru-RU" i="1" dirty="0"/>
              <a:t> найти ее!»). Обычно в ответ на призыв дети с удо­вольствием откликаются совочками или грабельками. Особый восторг вызывает тот момент, когда сквозь песок начинает про­глядывать кусочек спрятанной игрушки. Маленькая победа вдохновляет на более энергичное раскапывание. Суть в том, что увлечение игрой рождает желание вновь спрятать в песке и выкопать игрушку.</a:t>
            </a:r>
          </a:p>
          <a:p>
            <a:pPr algn="r" fontAlgn="base"/>
            <a:r>
              <a:rPr lang="ru-RU" i="1" dirty="0"/>
              <a:t>Чему еще можно научить малышей? Насыпать песок совочком в ведерки (или формочки), утрамбовывать его лопаткой или ла­дошкой. Очень увлекает перекладывание и пересыпание песка из одной емкости в другую. В песочнице можно копать ямки, насы­щать большие кучи и сооружать из них дома, нормировать клумбы или лепить руками из мокрого песка заборчики или башенки. Это даже проще, чем лепить куличики.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401080" cy="5840435"/>
          </a:xfrm>
        </p:spPr>
        <p:txBody>
          <a:bodyPr>
            <a:noAutofit/>
          </a:bodyPr>
          <a:lstStyle/>
          <a:p>
            <a:pPr algn="r" fontAlgn="base"/>
            <a:r>
              <a:rPr lang="ru-RU" sz="2000" i="1" dirty="0"/>
              <a:t>Детям постарше педагог показывает, как конструируют из песка заборчики по кругу, как пристраивают к ним башенки из ведерок. В процессе игры можно показать два ведерка, одно полное, а другое запол­ненное наполовину, и спросить: какое ведерко тяжелее? А затем дать задание само­стоятельно  заполнить  ведерки  песком (полностью или наполовину); обратить внимание: в большое ведерко помещается много песка (чтобы его наполнить, требу­ется насыпать много совочков), в малень­кое - мало; песок легко заполняет емкость любой формы.</a:t>
            </a:r>
          </a:p>
          <a:p>
            <a:pPr algn="r" fontAlgn="base"/>
            <a:r>
              <a:rPr lang="ru-RU" sz="2000" i="1" dirty="0"/>
              <a:t>Увлекает детей также игра с песком и водой одновременно (в часы прогулки на участке). Если песок сухой, понадобится полведра воды. Песок поливают из леечки. И лучше полить </a:t>
            </a:r>
            <a:r>
              <a:rPr lang="ru-RU" sz="2000" i="1" dirty="0" err="1"/>
              <a:t>полпесочнины</a:t>
            </a:r>
            <a:r>
              <a:rPr lang="ru-RU" sz="2000" i="1" dirty="0"/>
              <a:t>, а вторую половину оставить сухой. В середине мож­но соорудить холм или вылепить замок, а вокруг вырыть ров и залить его водой. За­мок оживет, если заселить его обитателя­ми. Пригодится любой подручный матери­ал: из цветка получится принцесса, из лис­тика - принц, из маленьких палочек - сол­датики, а из сучка побольше - король или разбойник. Еще интереснее, если замок бу­дет соединять с сушей откидной мост из небольшой дощечки...</a:t>
            </a:r>
          </a:p>
          <a:p>
            <a:pPr algn="r"/>
            <a:endParaRPr lang="ru-RU" sz="2000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fontAlgn="base"/>
            <a:r>
              <a:rPr lang="ru-RU" sz="2000" b="1" i="1" u="sng" dirty="0"/>
              <a:t>ИГРЫ С БУМАГОЙ</a:t>
            </a:r>
            <a:endParaRPr lang="ru-RU" sz="2000" i="1" u="sng" dirty="0"/>
          </a:p>
          <a:p>
            <a:pPr algn="r" fontAlgn="base"/>
            <a:r>
              <a:rPr lang="ru-RU" sz="2000" i="1" dirty="0"/>
              <a:t>Много новых возможностей открывают перед детьми игры с обычной бумагой, да­же с комочками-снежками из тонкой бу­маги. Уже не говоря о том, что в нее мож­но завернуть разные игрушки, можно по­рвать на мелкие кусочки старую ненуж­ную бумагу и заполнить ею мисочки и ка­стрюльки. Из бумаги можно «лепить» скульптуры, складывать самолетики, ко­раблики, стрелы, изготовлять вертушки или простые салфетки. С 2 лет детей учат пользоваться округлыми безопасными ножницами. Работа эта - нарезание мел­ких кусочков из бумаги - приносит удо­вольствие.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04"/>
            <a:ext cx="9144000" cy="67962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7715304" cy="6572272"/>
          </a:xfrm>
        </p:spPr>
        <p:txBody>
          <a:bodyPr>
            <a:noAutofit/>
          </a:bodyPr>
          <a:lstStyle/>
          <a:p>
            <a:pPr algn="r" fontAlgn="base"/>
            <a:r>
              <a:rPr lang="ru-RU" sz="2000" i="1" dirty="0">
                <a:solidFill>
                  <a:schemeClr val="tx2">
                    <a:lumMod val="50000"/>
                  </a:schemeClr>
                </a:solidFill>
              </a:rPr>
              <a:t>Интеллектуальная сфера  ребенка раннего возраста формируется не только при целенаправленном руководстве взрослых, но в часы свободной, самостоятельной практической деятельности. Процесс мышления предполагает не только готовые способы действия и отработанные схемы, но и построение новых (конечно, в пределах возможностей ребенка). И один из главных путей развития познавательной мотивации и умственной активности - детское экспериментирование.</a:t>
            </a:r>
            <a:br>
              <a:rPr lang="ru-RU" sz="2000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000" i="1" dirty="0">
                <a:solidFill>
                  <a:schemeClr val="tx2">
                    <a:lumMod val="50000"/>
                  </a:schemeClr>
                </a:solidFill>
              </a:rPr>
              <a:t>Данный тип мышления представляет собой единство наглядно-действенного и наглядно-образного мышления и направлен на выявление скрытых от непосредственного наблюдения свойств и связей предметов. Этот вид деятельности взрослый не задает - ребенок осуществляет его самостоятельно.</a:t>
            </a:r>
            <a:br>
              <a:rPr lang="ru-RU" sz="2000" i="1" dirty="0">
                <a:solidFill>
                  <a:schemeClr val="tx2">
                    <a:lumMod val="50000"/>
                  </a:schemeClr>
                </a:solidFill>
              </a:rPr>
            </a:br>
            <a:endParaRPr lang="ru-RU" sz="2000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светлана\Desktop\32451c80e36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0"/>
            <a:ext cx="7677172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5286388"/>
            <a:ext cx="6400816" cy="1285884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2000" dirty="0" smtClean="0"/>
              <a:t>Подготовила:</a:t>
            </a:r>
          </a:p>
          <a:p>
            <a:pPr algn="r">
              <a:buNone/>
            </a:pPr>
            <a:r>
              <a:rPr lang="ru-RU" sz="2000" dirty="0" smtClean="0"/>
              <a:t> воспитатель </a:t>
            </a:r>
          </a:p>
          <a:p>
            <a:pPr algn="r">
              <a:buNone/>
            </a:pPr>
            <a:r>
              <a:rPr lang="ru-RU" sz="2000" dirty="0" smtClean="0"/>
              <a:t>Шевцова Светлана Геннадьевна.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001056" cy="5940444"/>
          </a:xfrm>
        </p:spPr>
        <p:txBody>
          <a:bodyPr>
            <a:noAutofit/>
          </a:bodyPr>
          <a:lstStyle/>
          <a:p>
            <a:pPr algn="r"/>
            <a:r>
              <a:rPr lang="ru-RU" sz="2000" i="1" dirty="0"/>
              <a:t>Как у взрослых, так и у ребенка экспе­риментирование направлено на по­знание свойств и связей объектов и осуществляется как управление тем или иным явлением. В процессе свободного экспериментирования малыш приобретает возможность вызывать или прекращать какое-либо явление, изменять его в том или ином направлении; получая новую, порой неожиданную информацию, уста­навливает практические связи между соб­ственными действиями и явлениями окру­жающего мира, совершает своего рода от­крытия. Открытия эти ведут к перестрой­ке как самих действий, так и представле­ний об окружающих предметах. В данной деятельности явно представлен момент са­моразвития: в результате преобразований объекты раскрывают новые свойства, которые, в свою очередь, позволяют ребенку строить новые, более сложные преобразо­вания. Экспериментирование стимулиру­ет к поискам новых действий и способст­вует смелости и гибкости мышления.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072494" cy="5126055"/>
          </a:xfrm>
        </p:spPr>
        <p:txBody>
          <a:bodyPr>
            <a:normAutofit fontScale="70000" lnSpcReduction="20000"/>
          </a:bodyPr>
          <a:lstStyle/>
          <a:p>
            <a:pPr algn="r" fontAlgn="base"/>
            <a:r>
              <a:rPr lang="ru-RU" sz="3100" i="1" dirty="0"/>
              <a:t>Са­мостоятельное экспериментирование дает ребенку возможность опробовать разные способы действия, снимая при этом и страх ошибиться, и скованность мышле­ния готовыми схемами действия.</a:t>
            </a:r>
          </a:p>
          <a:p>
            <a:pPr algn="r" fontAlgn="base"/>
            <a:r>
              <a:rPr lang="ru-RU" sz="3100" i="1" dirty="0"/>
              <a:t>В чем заключается роль взрослого в этом процессе? Не только в том, чтобы по­казать способ действия или руководить действиями ребенка, но и в том, чтобы сти­мулировать его интерес к предметам, про­буждать любознательность и познаватель­ную активность. Исполнение этой роли предполагает показ специальных интригу­ющих, загадочных объектов, обладающих скрытыми свойствами. Возможность опе­рировать ими, открывать их новые свойст­ва стимулирует, в свою очередь, самостоя­тельную поисковую активность.</a:t>
            </a:r>
          </a:p>
          <a:p>
            <a:pPr algn="r" fontAlgn="base"/>
            <a:r>
              <a:rPr lang="ru-RU" sz="3100" i="1" dirty="0"/>
              <a:t>Объекты, стимулирующие познаватель­ную активность, должны обладать следую­щими свойствами.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</a:bodyPr>
          <a:lstStyle/>
          <a:p>
            <a:pPr algn="r"/>
            <a:r>
              <a:rPr lang="ru-RU" sz="2600" b="1" i="1" u="sng" dirty="0"/>
              <a:t>Во-первых,</a:t>
            </a:r>
            <a:r>
              <a:rPr lang="ru-RU" sz="2600" i="1" dirty="0"/>
              <a:t> быть новыми и неопределен­ными. Высокая степень неопределенности требует разнообразия используемых по­знавательных действий, что обеспечивает гибкость и широту обследования предме­та. Кроме того, незнакомые и неопределен­ные предметы вызывают у ребенка любо­знательность, что является мотивационной основой познавательной активности. Любознательность такого рода может иметь как бескорыстный характер, не связанный с решением практической задачи, так и направленный на решение какой-либо конкретной задачи (например, от­крыть коробочку и достать спрятанную иг­рушку). В обоих случаях ребенок пробует разные способы действия с новым предме­том и открывает новые свойства.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501122" cy="5554683"/>
          </a:xfrm>
        </p:spPr>
        <p:txBody>
          <a:bodyPr>
            <a:normAutofit fontScale="62500" lnSpcReduction="20000"/>
          </a:bodyPr>
          <a:lstStyle/>
          <a:p>
            <a:pPr algn="r" fontAlgn="base"/>
            <a:r>
              <a:rPr lang="ru-RU" b="1" i="1" u="sng" dirty="0"/>
              <a:t>Во-вторых,</a:t>
            </a:r>
            <a:r>
              <a:rPr lang="ru-RU" i="1" dirty="0"/>
              <a:t> такие объекты должны быть достаточно сложными. Чем более сложную и загадочную игрушку предлагают ребенку, чем больше в ней разнообразных вос­принимаемых деталей, тем больше вероят­ность того, что она вызовет различные ис­следовательские действия.</a:t>
            </a:r>
          </a:p>
          <a:p>
            <a:pPr algn="r" fontAlgn="base"/>
            <a:r>
              <a:rPr lang="ru-RU" i="1" dirty="0"/>
              <a:t>Однако для того, чтобы ребенок развернул исследовательское поведение, необходим оптимальный уровень сложности объ­екта. Заметим: как слишком простые, так и слишком сложные объекты способствуют быстрому угасанию познавательной активности. Оптимален такой уровень сложности, который требует определенных усилий, таких, которые дают ясный и понятный для ребенка эффект.</a:t>
            </a:r>
          </a:p>
          <a:p>
            <a:pPr algn="r" fontAlgn="base"/>
            <a:r>
              <a:rPr lang="ru-RU" b="1" i="1" u="sng" dirty="0"/>
              <a:t>Третий признак объекта</a:t>
            </a:r>
            <a:r>
              <a:rPr lang="ru-RU" i="1" dirty="0"/>
              <a:t>, вызывающий познавательную активность ребенка, про­тиворечивость, конфликтность предмета. Его знакомые и понятные признаки долж­ны сочетаться с новыми и неожиданными. Его может быть обычный мячик, который издает неожиданные звуки, или слишком тяжелый мяч, который трудно катать по полу.</a:t>
            </a:r>
          </a:p>
          <a:p>
            <a:pPr algn="r" fontAlgn="base"/>
            <a:r>
              <a:rPr lang="ru-RU" i="1" dirty="0"/>
              <a:t>Остановим внимание читателей на опи­сании некоторых объектов и материалов, которые должны быть в арсенале педагога и которые можно предложить малышам для экспериментирования.</a:t>
            </a:r>
          </a:p>
          <a:p>
            <a:pPr algn="r"/>
            <a:endParaRPr lang="ru-RU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643998" cy="5929354"/>
          </a:xfrm>
        </p:spPr>
        <p:txBody>
          <a:bodyPr>
            <a:normAutofit fontScale="62500" lnSpcReduction="20000"/>
          </a:bodyPr>
          <a:lstStyle/>
          <a:p>
            <a:pPr algn="r" fontAlgn="base"/>
            <a:r>
              <a:rPr lang="ru-RU" b="1" i="1" u="sng" dirty="0"/>
              <a:t>Коробочки с секретом,</a:t>
            </a:r>
            <a:r>
              <a:rPr lang="ru-RU" i="1" dirty="0"/>
              <a:t> в качестве позна­вательного материала для эксперименти­рования детей 2-го года жизни подойдут коробочки с различными затворами, пред­полагающие разные, неизвестные способы открывания: выдвигающийся короб, от­крывающийся по принципу спичечного коробка; подвижная крышка типа пенала; коробочка из-под духов. Особенно инте­ресны детям упаковки с прозрачной крышкой, сквозь которую можно увидеть, что находится внутри, с застежками-мол­ниями или с крышкой на кнопочках; раз­личные шкатулки.</a:t>
            </a:r>
          </a:p>
          <a:p>
            <a:pPr algn="r" fontAlgn="base"/>
            <a:r>
              <a:rPr lang="ru-RU" i="1" dirty="0"/>
              <a:t>Внутри коробочки должен находиться ка­кой-нибудь маленький звучащий предмет. Задача педагога: привлечь внимание малы­ша, вызвать желание открыть коробочку, из­влечь «секрет»; стимулировать интерес, под­держивать самостоятельные действия, но ни в коем случае не решать за ребенка пред­ложенную задачку. Если ребенок после дол­гих безуспешных попыток отказывается от решения, желательно подсказать ему способ действия и как бы вместе с ним совершить «открытие». Когда ребенок откроет коро­бочку и достанет спрятанный в ней предмет, обязательно похвалите его, вместе рассмот­рите находку, а потом спрячьте ее, чтобы дать возможность повторить найденное «от­крытие». Способ можно считать освоенным тогда, когда ребенок несколько раз самосто­ятельно откроет и закроет коробочку. Вот тогда возможен переход к новому предмету экспериментирования.</a:t>
            </a:r>
          </a:p>
          <a:p>
            <a:pPr algn="r"/>
            <a:endParaRPr lang="ru-RU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572560" cy="5429288"/>
          </a:xfrm>
        </p:spPr>
        <p:txBody>
          <a:bodyPr>
            <a:noAutofit/>
          </a:bodyPr>
          <a:lstStyle/>
          <a:p>
            <a:pPr algn="r" fontAlgn="base"/>
            <a:r>
              <a:rPr lang="ru-RU" sz="1800" b="1" i="1" dirty="0"/>
              <a:t>Игрушки с сюрпризом.</a:t>
            </a:r>
            <a:r>
              <a:rPr lang="ru-RU" sz="1800" i="1" dirty="0"/>
              <a:t> В настоящее вре­мя в продаже имеется достаточно широ­кий выбор игрушек, стимулирующих познавательную активность детей. Отли­чаются они тем, что при определенных действиях (нажимание кнопок, клавиш, поворот рычагов) появляется сюрприз - выскакивает зайчик, раздается неожидан­ный звук, начинают мелькать картинки или крутиться колесики. Мы имеем в виду всякого рода звучащие игрушки («пуль­ты», детские музыкальные центры), иг­рушки-головоломки (принцип их работы ребенок открывает сам в процессе манипу­лирования), игрушки с сюрпризом.</a:t>
            </a:r>
          </a:p>
          <a:p>
            <a:pPr algn="r" fontAlgn="base"/>
            <a:r>
              <a:rPr lang="ru-RU" sz="1800" i="1" dirty="0"/>
              <a:t>Действуя с такими предметами, ребенок познает скрытые в них закономерности и устанавливает связи между своими дейст­виями и появлением новых впечатлений. Такое занятие увлекает детей и развивает у них познавательную активность.</a:t>
            </a:r>
          </a:p>
          <a:p>
            <a:pPr algn="r" fontAlgn="base"/>
            <a:r>
              <a:rPr lang="ru-RU" sz="1800" b="1" i="1" dirty="0"/>
              <a:t>Тряпичные игрушки.</a:t>
            </a:r>
            <a:endParaRPr lang="ru-RU" sz="1800" i="1" dirty="0"/>
          </a:p>
          <a:p>
            <a:pPr algn="r" fontAlgn="base"/>
            <a:r>
              <a:rPr lang="ru-RU" sz="1800" i="1" dirty="0"/>
              <a:t>Для совсем малень­ких детей можно самим изготовить игруш­ки с секретом, например различные по форме шарики или подушечки (треуголь­ные, цилиндрические, квадратные и пр.) из тканей, различающихся фактурой и цветом. Наполнителями послужат: горох, манка, гречка, песок, поролон, соль, крах­мал, бумага, лоскутки и пр. Внутрь такой подушечки положите что-либо издающее звук - бубенчик, шарик от погремушки, колокольчик, резиновую пищалку и т.п. Игрушки такого рода открывают богатые возможности для экспериментирования. Их можно трогать, сравнивать на ощупь, придавать им разную форму и из­влекать звуки.</a:t>
            </a:r>
          </a:p>
          <a:p>
            <a:pPr algn="r"/>
            <a:endParaRPr lang="ru-RU" sz="18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светлана\Desktop\s100800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Autofit/>
          </a:bodyPr>
          <a:lstStyle/>
          <a:p>
            <a:pPr algn="r" fontAlgn="base"/>
            <a:r>
              <a:rPr lang="ru-RU" sz="1800" b="1" i="1" dirty="0"/>
              <a:t>Погремушки из бутылок.</a:t>
            </a:r>
            <a:endParaRPr lang="ru-RU" sz="1800" i="1" dirty="0"/>
          </a:p>
          <a:p>
            <a:pPr algn="r" fontAlgn="base"/>
            <a:r>
              <a:rPr lang="ru-RU" sz="1800" i="1" dirty="0"/>
              <a:t>Ана­логичным   образом   можно изготовить   игрушки   для экспериментирования  из небольших   пластиковых бутылок, чистых и сухих, наполненных разным мате­риалом: мелкими камешка­ми,    горохом,    крахмалом, манкой, бумажными конфет­ти, песком, монетками - и плот­но закрытых крышками, чтобы ма­лыш не мог их открыть и высыпать содер­жимое. Получаются очень интересные погремушки, издающие неожиданные звуки и разные по внешнему виду и по весу.</a:t>
            </a:r>
            <a:br>
              <a:rPr lang="ru-RU" sz="1800" i="1" dirty="0"/>
            </a:br>
            <a:r>
              <a:rPr lang="ru-RU" sz="1800" i="1" dirty="0"/>
              <a:t>Экспериментируя с ними, ребенок будет сравнивать звуки и скрытые в них свойст­ва. Так со временем он научится по звуку распознавать, что находится внутри.</a:t>
            </a:r>
          </a:p>
          <a:p>
            <a:pPr algn="r" fontAlgn="base"/>
            <a:r>
              <a:rPr lang="ru-RU" sz="1800" b="1" i="1" dirty="0"/>
              <a:t>ИГРЫ С МАГНИТОМ</a:t>
            </a:r>
            <a:endParaRPr lang="ru-RU" sz="1800" i="1" dirty="0"/>
          </a:p>
          <a:p>
            <a:pPr algn="r" fontAlgn="base"/>
            <a:r>
              <a:rPr lang="ru-RU" sz="1800" i="1" dirty="0"/>
              <a:t>Неожиданную противоречивую ситуа­цию создают игры с магнитом. Для этого достаточно положить на листок бумаги или на стул мелкие металлические пред­меты (монетки, скрепки, пуговки) и неза­метно для детей двигать магнитом под ли­стком бумаги или стулом. Педагог вместе с детьми выражает крайнее удивление тем, что пуговки и монетки вдруг задвигались; дает потрогать движущиеся предметы и старается вызвать любопытство по отно­шению к наблюдаемым явлениям. Секрет «фокуса» можно открыть через некоторое время и дать малышам возможность по­вторить опыт.</a:t>
            </a:r>
          </a:p>
          <a:p>
            <a:pPr algn="r"/>
            <a:endParaRPr lang="ru-RU" sz="18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1028</Words>
  <Application>Microsoft Office PowerPoint</Application>
  <PresentationFormat>Экран (4:3)</PresentationFormat>
  <Paragraphs>69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Игры, развивающие познавательную активность </vt:lpstr>
      <vt:lpstr>Интеллектуальная сфера  ребенка раннего возраста формируется не только при целенаправленном руководстве взрослых, но в часы свободной, самостоятельной практической деятельности. Процесс мышления предполагает не только готовые способы действия и отработанные схемы, но и построение новых (конечно, в пределах возможностей ребенка). И один из главных путей развития познавательной мотивации и умственной активности - детское экспериментирование. Данный тип мышления представляет собой единство наглядно-действенного и наглядно-образного мышления и направлен на выявление скрытых от непосредственного наблюдения свойств и связей предметов. Этот вид деятельности взрослый не задает - ребенок осуществляет его самостоятельно. </vt:lpstr>
      <vt:lpstr>Как у взрослых, так и у ребенка экспе­риментирование направлено на по­знание свойств и связей объектов и осуществляется как управление тем или иным явлением. В процессе свободного экспериментирования малыш приобретает возможность вызывать или прекращать какое-либо явление, изменять его в том или ином направлении; получая новую, порой неожиданную информацию, уста­навливает практические связи между соб­ственными действиями и явлениями окру­жающего мира, совершает своего рода от­крытия. Открытия эти ведут к перестрой­ке как самих действий, так и представле­ний об окружающих предметах. В данной деятельности явно представлен момент са­моразвития: в результате преобразований объекты раскрывают новые свойства, которые, в свою очередь, позволяют ребенку строить новые, более сложные преобразо­вания. Экспериментирование стимулиру­ет к поискам новых действий и способст­вует смелости и гибкости мышления.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Игры, развивающие познавательную активность</dc:title>
  <dc:creator>светлана</dc:creator>
  <cp:lastModifiedBy>светлана</cp:lastModifiedBy>
  <cp:revision>4</cp:revision>
  <dcterms:created xsi:type="dcterms:W3CDTF">2016-01-07T04:19:23Z</dcterms:created>
  <dcterms:modified xsi:type="dcterms:W3CDTF">2016-01-07T04:58:04Z</dcterms:modified>
</cp:coreProperties>
</file>